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12" r:id="rId2"/>
    <p:sldId id="436" r:id="rId3"/>
    <p:sldId id="499" r:id="rId4"/>
    <p:sldId id="523" r:id="rId5"/>
    <p:sldId id="516" r:id="rId6"/>
    <p:sldId id="514" r:id="rId7"/>
    <p:sldId id="515" r:id="rId8"/>
    <p:sldId id="522" r:id="rId9"/>
    <p:sldId id="511" r:id="rId10"/>
    <p:sldId id="480" r:id="rId11"/>
    <p:sldId id="513" r:id="rId12"/>
    <p:sldId id="501" r:id="rId13"/>
    <p:sldId id="512" r:id="rId14"/>
    <p:sldId id="521" r:id="rId15"/>
    <p:sldId id="445" r:id="rId16"/>
  </p:sldIdLst>
  <p:sldSz cx="9144000" cy="6858000" type="screen4x3"/>
  <p:notesSz cx="6794500" cy="9906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CC"/>
    <a:srgbClr val="0000FF"/>
    <a:srgbClr val="3333FF"/>
    <a:srgbClr val="CCECFF"/>
    <a:srgbClr val="FFCCFF"/>
    <a:srgbClr val="CC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 snapToGrid="0">
      <p:cViewPr>
        <p:scale>
          <a:sx n="75" d="100"/>
          <a:sy n="75" d="100"/>
        </p:scale>
        <p:origin x="-348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-2088" y="-10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7890" y="0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8562"/>
            <a:ext cx="2945024" cy="49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7890" y="9408562"/>
            <a:ext cx="2945024" cy="49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413795A-D6D7-45E2-B8D5-B7508BD374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8089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890" y="0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1363"/>
            <a:ext cx="4954587" cy="3716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3" y="4706658"/>
            <a:ext cx="5436235" cy="44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562"/>
            <a:ext cx="2945024" cy="49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890" y="9408562"/>
            <a:ext cx="2945024" cy="49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5B7BE48-33CE-4C41-B7A7-4E79D20F6E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817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416簡報確認2jpg_頁面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2B0D6-487A-4077-BE74-5CAE314C8C55}" type="datetime1">
              <a:rPr lang="zh-TW" altLang="en-US"/>
              <a:pPr>
                <a:defRPr/>
              </a:pPr>
              <a:t>2015/11/13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7968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9751C-5A13-43D7-818B-CB6E519ADD14}" type="datetime1">
              <a:rPr lang="zh-TW" altLang="en-US"/>
              <a:pPr>
                <a:defRPr/>
              </a:pPr>
              <a:t>2015/11/13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336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B4955-362D-4179-97D9-20BB8C052A02}" type="datetime1">
              <a:rPr lang="zh-TW" altLang="en-US"/>
              <a:pPr>
                <a:defRPr/>
              </a:pPr>
              <a:t>2015/11/13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5890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5900" y="92075"/>
            <a:ext cx="1631950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49505-4325-4A4A-9DB4-9E264293671D}" type="datetime1">
              <a:rPr lang="zh-TW" altLang="en-US"/>
              <a:pPr>
                <a:defRPr/>
              </a:pPr>
              <a:t>2015/11/13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702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83C9C-309B-43F6-8101-7D763EAE9ED4}" type="datetime1">
              <a:rPr lang="zh-TW" altLang="en-US"/>
              <a:pPr>
                <a:defRPr/>
              </a:pPr>
              <a:t>2015/11/13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57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A533E-021F-4C13-9302-22FB785A6428}" type="datetime1">
              <a:rPr lang="zh-TW" altLang="en-US"/>
              <a:pPr>
                <a:defRPr/>
              </a:pPr>
              <a:t>2015/11/13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193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EB0E8-E601-4528-98AB-01E50989DF89}" type="datetime1">
              <a:rPr lang="zh-TW" altLang="en-US"/>
              <a:pPr>
                <a:defRPr/>
              </a:pPr>
              <a:t>2015/11/13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811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982B2-B8BE-4C46-A9DE-EDA418C30090}" type="datetime1">
              <a:rPr lang="zh-TW" altLang="en-US"/>
              <a:pPr>
                <a:defRPr/>
              </a:pPr>
              <a:t>2015/11/13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636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3D8F5-7ACC-4261-9262-874B32A8CD40}" type="datetime1">
              <a:rPr lang="zh-TW" altLang="en-US"/>
              <a:pPr>
                <a:defRPr/>
              </a:pPr>
              <a:t>2015/11/13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849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5CF8A-44D6-4D59-9BCE-DAC7F8849097}" type="datetime1">
              <a:rPr lang="zh-TW" altLang="en-US"/>
              <a:pPr>
                <a:defRPr/>
              </a:pPr>
              <a:t>2015/11/13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32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6AFD5-8454-4FA2-96E7-D6E6DB3C3E48}" type="datetime1">
              <a:rPr lang="zh-TW" altLang="en-US"/>
              <a:pPr>
                <a:defRPr/>
              </a:pPr>
              <a:t>2015/11/13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442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95FC7-EE1B-4166-A378-0CFCE7423C4B}" type="datetime1">
              <a:rPr lang="zh-TW" altLang="en-US"/>
              <a:pPr>
                <a:defRPr/>
              </a:pPr>
              <a:t>2015/11/13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645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4DDCA-33AF-41D4-95C8-7167E580A8B3}" type="datetime1">
              <a:rPr lang="zh-TW" altLang="en-US"/>
              <a:pPr>
                <a:defRPr/>
              </a:pPr>
              <a:t>2015/11/13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877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0416簡報確認2jpg_頁面_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C698F3C2-81DE-4C50-9476-8CB551848FFA}" type="datetime1">
              <a:rPr lang="zh-TW" altLang="en-US"/>
              <a:pPr>
                <a:defRPr/>
              </a:pPr>
              <a:t>2015/11/13</a:t>
            </a:fld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1031" name="Picture 4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77800" y="144463"/>
            <a:ext cx="1193800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2" r:id="rId12"/>
    <p:sldLayoutId id="214748391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CC0099"/>
          </a:solidFill>
          <a:latin typeface="+mj-lt"/>
          <a:ea typeface="+mj-ea"/>
          <a:cs typeface="標楷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CC0099"/>
          </a:solidFill>
          <a:latin typeface="Arial" charset="0"/>
          <a:ea typeface="標楷體" pitchFamily="65" charset="-120"/>
          <a:cs typeface="標楷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CC0099"/>
          </a:solidFill>
          <a:latin typeface="Arial" charset="0"/>
          <a:ea typeface="標楷體" pitchFamily="65" charset="-120"/>
          <a:cs typeface="標楷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CC0099"/>
          </a:solidFill>
          <a:latin typeface="Arial" charset="0"/>
          <a:ea typeface="標楷體" pitchFamily="65" charset="-120"/>
          <a:cs typeface="標楷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CC0099"/>
          </a:solidFill>
          <a:latin typeface="Arial" charset="0"/>
          <a:ea typeface="標楷體" pitchFamily="65" charset="-120"/>
          <a:cs typeface="標楷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CC0099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CC0099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CC0099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CC0099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v"/>
        <a:defRPr kumimoji="1" sz="3200" b="1">
          <a:solidFill>
            <a:srgbClr val="0000CC"/>
          </a:solidFill>
          <a:latin typeface="+mn-lt"/>
          <a:ea typeface="+mn-ea"/>
          <a:cs typeface="標楷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66FF"/>
        </a:buClr>
        <a:buFont typeface="Wingdings" pitchFamily="2" charset="2"/>
        <a:buChar char="l"/>
        <a:defRPr kumimoji="1" sz="2800" b="1">
          <a:solidFill>
            <a:schemeClr val="tx1"/>
          </a:solidFill>
          <a:latin typeface="+mn-lt"/>
          <a:ea typeface="+mn-ea"/>
          <a:cs typeface="標楷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66FF"/>
        </a:buClr>
        <a:buFont typeface="Wingdings" pitchFamily="2" charset="2"/>
        <a:buChar char="¦"/>
        <a:defRPr kumimoji="1" sz="2400" b="1">
          <a:solidFill>
            <a:schemeClr val="tx1"/>
          </a:solidFill>
          <a:latin typeface="+mn-lt"/>
          <a:ea typeface="+mn-ea"/>
          <a:cs typeface="標楷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66FF"/>
        </a:buClr>
        <a:buSzPct val="110000"/>
        <a:buFont typeface="Wingdings" pitchFamily="2" charset="2"/>
        <a:buChar char="l"/>
        <a:defRPr kumimoji="1" sz="2000" b="1">
          <a:solidFill>
            <a:schemeClr val="tx1"/>
          </a:solidFill>
          <a:latin typeface="+mn-lt"/>
          <a:ea typeface="+mn-ea"/>
          <a:cs typeface="標楷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66FF"/>
        </a:buClr>
        <a:buSzPct val="55000"/>
        <a:buFont typeface="Wingdings" pitchFamily="2" charset="2"/>
        <a:buChar char="m"/>
        <a:defRPr kumimoji="1" sz="2000" b="1">
          <a:solidFill>
            <a:schemeClr val="tx1"/>
          </a:solidFill>
          <a:latin typeface="+mn-lt"/>
          <a:ea typeface="+mn-ea"/>
          <a:cs typeface="標楷體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66FF"/>
        </a:buClr>
        <a:buSzPct val="55000"/>
        <a:buFont typeface="Wingdings" pitchFamily="2" charset="2"/>
        <a:buChar char="m"/>
        <a:defRPr kumimoji="1"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66FF"/>
        </a:buClr>
        <a:buSzPct val="55000"/>
        <a:buFont typeface="Wingdings" pitchFamily="2" charset="2"/>
        <a:buChar char="m"/>
        <a:defRPr kumimoji="1"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66FF"/>
        </a:buClr>
        <a:buSzPct val="55000"/>
        <a:buFont typeface="Wingdings" pitchFamily="2" charset="2"/>
        <a:buChar char="m"/>
        <a:defRPr kumimoji="1"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66FF"/>
        </a:buClr>
        <a:buSzPct val="55000"/>
        <a:buFont typeface="Wingdings" pitchFamily="2" charset="2"/>
        <a:buChar char="m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hortage@fda.gov.t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8000" dirty="0" smtClean="0">
                <a:latin typeface="+mj-ea"/>
              </a:rPr>
              <a:t>2015</a:t>
            </a:r>
            <a:r>
              <a:rPr lang="zh-TW" altLang="en-US" sz="8000" dirty="0" smtClean="0">
                <a:latin typeface="+mj-ea"/>
              </a:rPr>
              <a:t>會員大會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>
                <a:latin typeface="+mj-ea"/>
                <a:ea typeface="+mj-ea"/>
              </a:rPr>
              <a:t>2015</a:t>
            </a:r>
            <a:r>
              <a:rPr lang="zh-TW" altLang="en-US" dirty="0" smtClean="0">
                <a:latin typeface="+mj-ea"/>
                <a:ea typeface="+mj-ea"/>
              </a:rPr>
              <a:t>年</a:t>
            </a:r>
            <a:r>
              <a:rPr lang="en-US" altLang="zh-TW" dirty="0" smtClean="0">
                <a:latin typeface="+mj-ea"/>
                <a:ea typeface="+mj-ea"/>
              </a:rPr>
              <a:t>11</a:t>
            </a:r>
            <a:r>
              <a:rPr lang="zh-TW" altLang="en-US" dirty="0" smtClean="0">
                <a:latin typeface="+mj-ea"/>
                <a:ea typeface="+mj-ea"/>
              </a:rPr>
              <a:t>月</a:t>
            </a:r>
            <a:r>
              <a:rPr lang="en-US" altLang="zh-TW" dirty="0" smtClean="0">
                <a:latin typeface="+mj-ea"/>
                <a:ea typeface="+mj-ea"/>
              </a:rPr>
              <a:t>14</a:t>
            </a:r>
            <a:r>
              <a:rPr lang="zh-TW" altLang="en-US" dirty="0" smtClean="0">
                <a:latin typeface="+mj-ea"/>
                <a:ea typeface="+mj-ea"/>
              </a:rPr>
              <a:t>日 中午</a:t>
            </a:r>
            <a:r>
              <a:rPr lang="en-US" altLang="zh-TW" dirty="0" smtClean="0">
                <a:latin typeface="+mj-ea"/>
                <a:ea typeface="+mj-ea"/>
              </a:rPr>
              <a:t>11</a:t>
            </a:r>
            <a:r>
              <a:rPr lang="zh-TW" altLang="en-US" dirty="0" smtClean="0">
                <a:latin typeface="+mj-ea"/>
                <a:ea typeface="+mj-ea"/>
              </a:rPr>
              <a:t>：</a:t>
            </a:r>
            <a:r>
              <a:rPr lang="en-US" altLang="zh-TW" dirty="0">
                <a:latin typeface="+mj-ea"/>
                <a:ea typeface="+mj-ea"/>
              </a:rPr>
              <a:t>3</a:t>
            </a:r>
            <a:r>
              <a:rPr lang="en-US" altLang="zh-TW" dirty="0" smtClean="0">
                <a:latin typeface="+mj-ea"/>
                <a:ea typeface="+mj-ea"/>
              </a:rPr>
              <a:t>0</a:t>
            </a:r>
          </a:p>
          <a:p>
            <a:r>
              <a:rPr lang="zh-TW" altLang="en-US" dirty="0" smtClean="0">
                <a:latin typeface="+mj-ea"/>
                <a:ea typeface="+mj-ea"/>
              </a:rPr>
              <a:t>新北市民權路</a:t>
            </a:r>
            <a:r>
              <a:rPr lang="en-US" altLang="zh-TW" dirty="0" smtClean="0">
                <a:latin typeface="+mj-ea"/>
                <a:ea typeface="+mj-ea"/>
              </a:rPr>
              <a:t>47</a:t>
            </a:r>
            <a:r>
              <a:rPr lang="zh-TW" altLang="en-US" dirty="0" smtClean="0">
                <a:latin typeface="+mj-ea"/>
                <a:ea typeface="+mj-ea"/>
              </a:rPr>
              <a:t>號</a:t>
            </a:r>
          </a:p>
          <a:p>
            <a:r>
              <a:rPr lang="zh-TW" altLang="en-US" dirty="0" smtClean="0">
                <a:latin typeface="+mj-ea"/>
                <a:ea typeface="+mj-ea"/>
              </a:rPr>
              <a:t>馬偕紀念醫院 綜合研究大樓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主席：鄭理事長澄意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9500" y="274638"/>
            <a:ext cx="8064500" cy="1143000"/>
          </a:xfrm>
        </p:spPr>
        <p:txBody>
          <a:bodyPr/>
          <a:lstStyle/>
          <a:p>
            <a:r>
              <a:rPr lang="zh-TW" altLang="en-US" sz="4000" dirty="0"/>
              <a:t>衛福部</a:t>
            </a:r>
            <a:r>
              <a:rPr lang="zh-TW" altLang="en-US" sz="4000" dirty="0" smtClean="0"/>
              <a:t>要求</a:t>
            </a:r>
            <a:r>
              <a:rPr lang="en-US" altLang="zh-TW" sz="4000" dirty="0" smtClean="0"/>
              <a:t>PIC/S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GMP</a:t>
            </a:r>
            <a:r>
              <a:rPr lang="zh-TW" altLang="en-US" sz="4000" dirty="0" smtClean="0"/>
              <a:t>相關事宜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1600" y="1549400"/>
            <a:ext cx="9144000" cy="5537200"/>
          </a:xfrm>
        </p:spPr>
        <p:txBody>
          <a:bodyPr/>
          <a:lstStyle/>
          <a:p>
            <a:pPr lvl="0"/>
            <a:r>
              <a:rPr lang="zh-TW" altLang="en-US" sz="2400" dirty="0" smtClean="0">
                <a:latin typeface="+mj-ea"/>
                <a:ea typeface="+mj-ea"/>
              </a:rPr>
              <a:t>因</a:t>
            </a:r>
            <a:r>
              <a:rPr lang="zh-TW" altLang="zh-TW" sz="2400" dirty="0" smtClean="0">
                <a:latin typeface="+mj-ea"/>
                <a:ea typeface="+mj-ea"/>
              </a:rPr>
              <a:t>衛福</a:t>
            </a:r>
            <a:r>
              <a:rPr lang="zh-TW" altLang="zh-TW" sz="2400" dirty="0">
                <a:latin typeface="+mj-ea"/>
                <a:ea typeface="+mj-ea"/>
              </a:rPr>
              <a:t>部要求</a:t>
            </a:r>
            <a:r>
              <a:rPr lang="en-US" altLang="zh-TW" sz="2400" dirty="0">
                <a:solidFill>
                  <a:srgbClr val="FF0000"/>
                </a:solidFill>
                <a:latin typeface="+mj-ea"/>
                <a:ea typeface="+mj-ea"/>
              </a:rPr>
              <a:t>105</a:t>
            </a:r>
            <a:r>
              <a:rPr lang="zh-TW" altLang="zh-TW" sz="2400" dirty="0">
                <a:solidFill>
                  <a:srgbClr val="FF0000"/>
                </a:solidFill>
                <a:latin typeface="+mj-ea"/>
                <a:ea typeface="+mj-ea"/>
              </a:rPr>
              <a:t>年</a:t>
            </a:r>
            <a:r>
              <a:rPr lang="en-US" altLang="zh-TW" sz="2400" dirty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zh-TW" altLang="zh-TW" sz="2400" dirty="0">
                <a:solidFill>
                  <a:srgbClr val="FF0000"/>
                </a:solidFill>
                <a:latin typeface="+mj-ea"/>
                <a:ea typeface="+mj-ea"/>
              </a:rPr>
              <a:t>月</a:t>
            </a:r>
            <a:r>
              <a:rPr lang="en-US" altLang="zh-TW" sz="2400" dirty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zh-TW" altLang="zh-TW" sz="2400" dirty="0">
                <a:solidFill>
                  <a:srgbClr val="FF0000"/>
                </a:solidFill>
                <a:latin typeface="+mj-ea"/>
                <a:ea typeface="+mj-ea"/>
              </a:rPr>
              <a:t>日</a:t>
            </a:r>
            <a:r>
              <a:rPr lang="zh-TW" altLang="zh-TW" sz="2400" dirty="0">
                <a:latin typeface="+mj-ea"/>
                <a:ea typeface="+mj-ea"/>
              </a:rPr>
              <a:t>前既有之製劑許可證應檢附原料藥</a:t>
            </a:r>
            <a:r>
              <a:rPr lang="en-US" altLang="zh-TW" sz="2400" dirty="0">
                <a:latin typeface="+mj-ea"/>
                <a:ea typeface="+mj-ea"/>
              </a:rPr>
              <a:t>GMP</a:t>
            </a:r>
            <a:r>
              <a:rPr lang="zh-TW" altLang="zh-TW" sz="2400" dirty="0">
                <a:latin typeface="+mj-ea"/>
                <a:ea typeface="+mj-ea"/>
              </a:rPr>
              <a:t>規範相關文件之規定，核研所將進行相關改善作業，</a:t>
            </a:r>
            <a:r>
              <a:rPr lang="zh-TW" altLang="zh-TW" sz="2400" dirty="0">
                <a:solidFill>
                  <a:srgbClr val="FF0000"/>
                </a:solidFill>
                <a:latin typeface="+mj-ea"/>
                <a:ea typeface="+mj-ea"/>
              </a:rPr>
              <a:t>改善期間可能影響部分藥物之正常</a:t>
            </a:r>
            <a:r>
              <a:rPr lang="zh-TW" altLang="zh-TW" sz="2400" dirty="0" smtClean="0">
                <a:solidFill>
                  <a:srgbClr val="FF0000"/>
                </a:solidFill>
                <a:latin typeface="+mj-ea"/>
                <a:ea typeface="+mj-ea"/>
              </a:rPr>
              <a:t>供應</a:t>
            </a:r>
            <a:r>
              <a:rPr lang="zh-TW" altLang="zh-TW" sz="2400" dirty="0" smtClean="0">
                <a:latin typeface="+mj-ea"/>
                <a:ea typeface="+mj-ea"/>
              </a:rPr>
              <a:t>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 smtClean="0"/>
              <a:t>     </a:t>
            </a:r>
            <a:endParaRPr lang="zh-TW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9" y="2832100"/>
            <a:ext cx="4646612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649578"/>
              </p:ext>
            </p:extLst>
          </p:nvPr>
        </p:nvGraphicFramePr>
        <p:xfrm>
          <a:off x="5981700" y="3314700"/>
          <a:ext cx="20066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06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Tl-201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Ga-67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In-111 </a:t>
                      </a:r>
                      <a:r>
                        <a:rPr lang="en-US" altLang="zh-TW" dirty="0" err="1" smtClean="0">
                          <a:solidFill>
                            <a:schemeClr val="tx1"/>
                          </a:solidFill>
                        </a:rPr>
                        <a:t>octreotide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318383"/>
              </p:ext>
            </p:extLst>
          </p:nvPr>
        </p:nvGraphicFramePr>
        <p:xfrm>
          <a:off x="5981700" y="4648200"/>
          <a:ext cx="2019300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9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MAG-3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TRODAT-1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MIBI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ECD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9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zh-TW" altLang="en-US" sz="4000" dirty="0" smtClean="0"/>
              <a:t>    衛</a:t>
            </a:r>
            <a:r>
              <a:rPr lang="zh-TW" altLang="en-US" sz="4000" dirty="0"/>
              <a:t>福部要求</a:t>
            </a:r>
            <a:r>
              <a:rPr lang="en-US" altLang="zh-TW" sz="4000" dirty="0"/>
              <a:t>PIC/S</a:t>
            </a:r>
            <a:r>
              <a:rPr lang="zh-TW" altLang="en-US" sz="4000" dirty="0"/>
              <a:t> </a:t>
            </a:r>
            <a:r>
              <a:rPr lang="en-US" altLang="zh-TW" sz="4000" dirty="0"/>
              <a:t>GMP</a:t>
            </a:r>
            <a:r>
              <a:rPr lang="zh-TW" altLang="en-US" sz="4000" dirty="0"/>
              <a:t>相關事宜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71600"/>
            <a:ext cx="8521700" cy="1790700"/>
          </a:xfrm>
        </p:spPr>
        <p:txBody>
          <a:bodyPr/>
          <a:lstStyle/>
          <a:p>
            <a:r>
              <a:rPr lang="zh-TW" altLang="zh-TW" sz="2000" dirty="0" smtClean="0"/>
              <a:t>核醫</a:t>
            </a:r>
            <a:r>
              <a:rPr lang="zh-TW" altLang="zh-TW" sz="2000" dirty="0"/>
              <a:t>製藥中心生產之「核研銦</a:t>
            </a:r>
            <a:r>
              <a:rPr lang="en-US" altLang="zh-TW" sz="2000" dirty="0"/>
              <a:t>-111</a:t>
            </a:r>
            <a:r>
              <a:rPr lang="zh-TW" altLang="zh-TW" sz="2000" dirty="0"/>
              <a:t>胜肽銦腫瘤</a:t>
            </a:r>
            <a:r>
              <a:rPr lang="zh-TW" altLang="zh-TW" sz="2000" dirty="0" smtClean="0"/>
              <a:t>注射劑</a:t>
            </a:r>
            <a:r>
              <a:rPr lang="zh-TW" altLang="zh-TW" sz="2000" dirty="0"/>
              <a:t>」及「核研雙胱乙脂腦血流照影劑」，因國外生產之</a:t>
            </a:r>
            <a:r>
              <a:rPr lang="en-US" altLang="zh-TW" sz="2000" dirty="0"/>
              <a:t>GMP</a:t>
            </a:r>
            <a:r>
              <a:rPr lang="zh-TW" altLang="zh-TW" sz="2000" dirty="0"/>
              <a:t>原料藥供應不及，</a:t>
            </a:r>
            <a:r>
              <a:rPr lang="zh-TW" altLang="zh-TW" sz="2000" dirty="0" smtClean="0"/>
              <a:t>將延</a:t>
            </a:r>
            <a:r>
              <a:rPr lang="zh-TW" altLang="zh-TW" sz="2000" dirty="0"/>
              <a:t>後至</a:t>
            </a:r>
            <a:r>
              <a:rPr lang="en-US" altLang="zh-TW" sz="2000" dirty="0"/>
              <a:t>104</a:t>
            </a:r>
            <a:r>
              <a:rPr lang="zh-TW" altLang="zh-TW" sz="2000" dirty="0"/>
              <a:t>年</a:t>
            </a:r>
            <a:r>
              <a:rPr lang="en-US" altLang="zh-TW" sz="2000" dirty="0"/>
              <a:t>12</a:t>
            </a:r>
            <a:r>
              <a:rPr lang="zh-TW" altLang="zh-TW" sz="2000" dirty="0"/>
              <a:t>月復產</a:t>
            </a:r>
            <a:r>
              <a:rPr lang="zh-TW" altLang="zh-TW" sz="2000" dirty="0" smtClean="0"/>
              <a:t>。</a:t>
            </a:r>
            <a:endParaRPr lang="en-US" altLang="zh-TW" sz="2000" dirty="0" smtClean="0"/>
          </a:p>
          <a:p>
            <a:pPr marL="0" indent="0">
              <a:buNone/>
            </a:pPr>
            <a:endParaRPr lang="zh-TW" altLang="en-US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2" y="2511425"/>
            <a:ext cx="4206875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3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772400" cy="1143000"/>
          </a:xfrm>
        </p:spPr>
        <p:txBody>
          <a:bodyPr/>
          <a:lstStyle/>
          <a:p>
            <a:r>
              <a:rPr lang="zh-TW" altLang="en-US" sz="4000" dirty="0"/>
              <a:t>衛福部要求</a:t>
            </a:r>
            <a:r>
              <a:rPr lang="en-US" altLang="zh-TW" sz="4000" dirty="0" smtClean="0"/>
              <a:t>PIC/S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GMP</a:t>
            </a:r>
            <a:r>
              <a:rPr lang="zh-TW" altLang="en-US" sz="4000" dirty="0"/>
              <a:t>相關事宜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altLang="zh-TW" sz="2800" dirty="0">
                <a:latin typeface="+mj-ea"/>
                <a:ea typeface="+mj-ea"/>
              </a:rPr>
              <a:t>104</a:t>
            </a:r>
            <a:r>
              <a:rPr lang="zh-TW" altLang="zh-TW" sz="2800" dirty="0">
                <a:latin typeface="+mj-ea"/>
                <a:ea typeface="+mj-ea"/>
              </a:rPr>
              <a:t>年</a:t>
            </a:r>
            <a:r>
              <a:rPr lang="en-US" altLang="zh-TW" sz="2800" dirty="0">
                <a:latin typeface="+mj-ea"/>
                <a:ea typeface="+mj-ea"/>
              </a:rPr>
              <a:t>8</a:t>
            </a:r>
            <a:r>
              <a:rPr lang="zh-TW" altLang="zh-TW" sz="2800" dirty="0">
                <a:latin typeface="+mj-ea"/>
                <a:ea typeface="+mj-ea"/>
              </a:rPr>
              <a:t>月</a:t>
            </a:r>
            <a:r>
              <a:rPr lang="en-US" altLang="zh-TW" sz="2800" dirty="0">
                <a:latin typeface="+mj-ea"/>
                <a:ea typeface="+mj-ea"/>
              </a:rPr>
              <a:t>2</a:t>
            </a:r>
            <a:r>
              <a:rPr lang="zh-TW" altLang="zh-TW" sz="2800" dirty="0">
                <a:latin typeface="+mj-ea"/>
                <a:ea typeface="+mj-ea"/>
              </a:rPr>
              <a:t>日與核研所開會討論回應對策，與會人員包括核研所副所長施建樑、藥產中心主任陳家杰、理事長鄭澄意、副理事長魏孝萍</a:t>
            </a:r>
            <a:r>
              <a:rPr lang="zh-TW" altLang="zh-TW" sz="2800" dirty="0" smtClean="0">
                <a:latin typeface="+mj-ea"/>
                <a:ea typeface="+mj-ea"/>
              </a:rPr>
              <a:t>。</a:t>
            </a:r>
            <a:endParaRPr lang="en-US" altLang="zh-TW" sz="2800" dirty="0" smtClean="0">
              <a:latin typeface="+mj-ea"/>
              <a:ea typeface="+mj-ea"/>
            </a:endParaRPr>
          </a:p>
          <a:p>
            <a:endParaRPr lang="en-US" altLang="zh-TW" sz="2800" dirty="0">
              <a:latin typeface="+mj-ea"/>
              <a:ea typeface="+mj-ea"/>
            </a:endParaRPr>
          </a:p>
          <a:p>
            <a:r>
              <a:rPr lang="zh-TW" altLang="zh-TW" sz="2800" dirty="0">
                <a:latin typeface="+mj-ea"/>
                <a:ea typeface="+mj-ea"/>
              </a:rPr>
              <a:t>會議決議</a:t>
            </a:r>
            <a:r>
              <a:rPr lang="en-US" altLang="zh-TW" sz="2800" dirty="0" smtClean="0">
                <a:latin typeface="+mj-ea"/>
                <a:ea typeface="+mj-ea"/>
              </a:rPr>
              <a:t>:</a:t>
            </a:r>
          </a:p>
          <a:p>
            <a:pPr lvl="1"/>
            <a:r>
              <a:rPr lang="en-US" altLang="zh-TW" sz="2400" dirty="0" smtClean="0">
                <a:latin typeface="+mj-ea"/>
                <a:ea typeface="+mj-ea"/>
              </a:rPr>
              <a:t>1</a:t>
            </a:r>
            <a:r>
              <a:rPr lang="en-US" altLang="zh-TW" sz="2400" dirty="0">
                <a:latin typeface="+mj-ea"/>
                <a:ea typeface="+mj-ea"/>
              </a:rPr>
              <a:t>.</a:t>
            </a:r>
            <a:r>
              <a:rPr lang="zh-TW" altLang="zh-TW" sz="2400" dirty="0">
                <a:latin typeface="+mj-ea"/>
                <a:ea typeface="+mj-ea"/>
              </a:rPr>
              <a:t>核研所持續與衛福部溝通延後查廠時間</a:t>
            </a:r>
            <a:r>
              <a:rPr lang="zh-TW" altLang="zh-TW" sz="2400" dirty="0" smtClean="0">
                <a:latin typeface="+mj-ea"/>
                <a:ea typeface="+mj-ea"/>
              </a:rPr>
              <a:t>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 lvl="1"/>
            <a:r>
              <a:rPr lang="en-US" altLang="zh-TW" sz="2400" dirty="0" smtClean="0">
                <a:latin typeface="+mj-ea"/>
                <a:ea typeface="+mj-ea"/>
              </a:rPr>
              <a:t>2</a:t>
            </a:r>
            <a:r>
              <a:rPr lang="en-US" altLang="zh-TW" sz="2400" dirty="0">
                <a:latin typeface="+mj-ea"/>
                <a:ea typeface="+mj-ea"/>
              </a:rPr>
              <a:t>.</a:t>
            </a:r>
            <a:r>
              <a:rPr lang="zh-TW" altLang="zh-TW" sz="2400" dirty="0">
                <a:latin typeface="+mj-ea"/>
                <a:ea typeface="+mj-ea"/>
              </a:rPr>
              <a:t>請各會員醫院提衛福部藥品短缺通報系統</a:t>
            </a:r>
            <a:r>
              <a:rPr lang="zh-TW" altLang="zh-TW" sz="2400" dirty="0" smtClean="0">
                <a:latin typeface="+mj-ea"/>
                <a:ea typeface="+mj-ea"/>
              </a:rPr>
              <a:t>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 lvl="2"/>
            <a:r>
              <a:rPr lang="zh-TW" altLang="zh-TW" sz="2000" dirty="0" smtClean="0"/>
              <a:t>藥品短缺通報系統說明</a:t>
            </a:r>
            <a:r>
              <a:rPr lang="en-US" altLang="zh-TW" sz="2000" dirty="0" smtClean="0"/>
              <a:t>: </a:t>
            </a:r>
            <a:r>
              <a:rPr lang="zh-TW" altLang="zh-TW" sz="2000" dirty="0" smtClean="0"/>
              <a:t>食品藥物管理署</a:t>
            </a:r>
            <a:r>
              <a:rPr lang="en-US" altLang="zh-TW" sz="2000" dirty="0" smtClean="0"/>
              <a:t>&gt;</a:t>
            </a:r>
            <a:r>
              <a:rPr lang="zh-TW" altLang="zh-TW" sz="2000" dirty="0" smtClean="0"/>
              <a:t>業務專區</a:t>
            </a:r>
            <a:r>
              <a:rPr lang="en-US" altLang="zh-TW" sz="2000" dirty="0" smtClean="0"/>
              <a:t>&gt;</a:t>
            </a:r>
            <a:r>
              <a:rPr lang="zh-TW" altLang="zh-TW" sz="2000" dirty="0" smtClean="0"/>
              <a:t>藥品</a:t>
            </a:r>
            <a:r>
              <a:rPr lang="en-US" altLang="zh-TW" sz="2000" dirty="0" smtClean="0"/>
              <a:t>&gt;</a:t>
            </a:r>
            <a:r>
              <a:rPr lang="zh-TW" altLang="zh-TW" sz="2000" dirty="0" smtClean="0"/>
              <a:t>藥品短缺通報系統，或是以紙本、電郵方式（</a:t>
            </a:r>
            <a:r>
              <a:rPr lang="en-US" altLang="zh-TW" sz="2000" u="sng" dirty="0" smtClean="0">
                <a:hlinkClick r:id="rId2"/>
              </a:rPr>
              <a:t>shortage@fda.gov.tw</a:t>
            </a:r>
            <a:r>
              <a:rPr lang="zh-TW" altLang="zh-TW" sz="2000" dirty="0" smtClean="0"/>
              <a:t>）進行通報。</a:t>
            </a:r>
          </a:p>
          <a:p>
            <a:endParaRPr lang="en-US" altLang="zh-TW" sz="2800" dirty="0" smtClean="0">
              <a:latin typeface="+mj-ea"/>
              <a:ea typeface="+mj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747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05542" y="318181"/>
            <a:ext cx="8229600" cy="1143000"/>
          </a:xfrm>
        </p:spPr>
        <p:txBody>
          <a:bodyPr/>
          <a:lstStyle/>
          <a:p>
            <a:r>
              <a:rPr lang="zh-TW" altLang="en-US" sz="3600" dirty="0">
                <a:latin typeface="+mn-ea"/>
              </a:rPr>
              <a:t>推動核醫造影檢查給付合理化</a:t>
            </a:r>
            <a:endParaRPr lang="zh-TW" altLang="en-US" sz="3600" dirty="0" smtClean="0">
              <a:latin typeface="標楷體" pitchFamily="65" charset="-12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43900" cy="4525963"/>
          </a:xfrm>
        </p:spPr>
        <p:txBody>
          <a:bodyPr/>
          <a:lstStyle/>
          <a:p>
            <a:r>
              <a:rPr lang="en-US" altLang="zh-TW" sz="2400" dirty="0" smtClean="0">
                <a:latin typeface="+mn-ea"/>
              </a:rPr>
              <a:t>104.05.15</a:t>
            </a:r>
            <a:r>
              <a:rPr lang="zh-TW" altLang="en-US" sz="2400" dirty="0">
                <a:latin typeface="+mn-ea"/>
              </a:rPr>
              <a:t>召開「推動核醫造影檢查給付合理化」</a:t>
            </a:r>
            <a:r>
              <a:rPr lang="zh-TW" altLang="en-US" sz="2400" dirty="0" smtClean="0">
                <a:latin typeface="+mn-ea"/>
              </a:rPr>
              <a:t>討論會。</a:t>
            </a:r>
            <a:endParaRPr lang="en-US" altLang="zh-TW" sz="2400" dirty="0" smtClean="0">
              <a:latin typeface="+mn-ea"/>
            </a:endParaRPr>
          </a:p>
          <a:p>
            <a:endParaRPr lang="en-US" altLang="zh-TW" sz="2400" dirty="0" smtClean="0">
              <a:latin typeface="+mn-ea"/>
            </a:endParaRPr>
          </a:p>
          <a:p>
            <a:r>
              <a:rPr lang="zh-TW" altLang="zh-TW" sz="2400" dirty="0" smtClean="0">
                <a:latin typeface="+mn-ea"/>
              </a:rPr>
              <a:t>成立</a:t>
            </a:r>
            <a:r>
              <a:rPr lang="zh-TW" altLang="zh-TW" sz="2400" dirty="0">
                <a:latin typeface="+mn-ea"/>
              </a:rPr>
              <a:t>「推動核醫造影檢查給付合理化」工作小組，爭取提升核醫檢查治療</a:t>
            </a:r>
            <a:r>
              <a:rPr lang="zh-TW" altLang="zh-TW" sz="2400" dirty="0" smtClean="0">
                <a:latin typeface="+mn-ea"/>
              </a:rPr>
              <a:t>之健保</a:t>
            </a:r>
            <a:r>
              <a:rPr lang="zh-TW" altLang="zh-TW" sz="2400" dirty="0">
                <a:latin typeface="+mn-ea"/>
              </a:rPr>
              <a:t>給付。初期擬以調查國內外核醫給付現況，作為後續爭取提高給付之依據</a:t>
            </a:r>
            <a:r>
              <a:rPr lang="zh-TW" altLang="zh-TW" sz="2400" dirty="0" smtClean="0">
                <a:latin typeface="+mn-ea"/>
              </a:rPr>
              <a:t>。</a:t>
            </a:r>
            <a:endParaRPr lang="en-US" altLang="zh-TW" sz="2400" dirty="0" smtClean="0">
              <a:latin typeface="+mn-ea"/>
            </a:endParaRPr>
          </a:p>
          <a:p>
            <a:endParaRPr lang="en-US" altLang="zh-TW" sz="2400" dirty="0" smtClean="0">
              <a:latin typeface="+mn-ea"/>
            </a:endParaRPr>
          </a:p>
          <a:p>
            <a:r>
              <a:rPr lang="en-US" altLang="zh-TW" sz="2400" dirty="0" smtClean="0">
                <a:latin typeface="+mn-ea"/>
              </a:rPr>
              <a:t>104.09.15</a:t>
            </a:r>
            <a:r>
              <a:rPr lang="zh-TW" altLang="en-US" sz="2400" dirty="0" smtClean="0">
                <a:latin typeface="+mn-ea"/>
              </a:rPr>
              <a:t>與慈濟學校財團法人慈濟科技大學簽署產學合作計畫書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</a:rPr>
              <a:t>先行就台灣核醫診療健保使用之趨勢進行分析</a:t>
            </a:r>
            <a:r>
              <a:rPr lang="en-US" altLang="zh-TW" sz="2400" dirty="0" smtClean="0">
                <a:latin typeface="+mn-ea"/>
              </a:rPr>
              <a:t>)</a:t>
            </a:r>
            <a:r>
              <a:rPr lang="zh-TW" altLang="zh-TW" sz="2400" dirty="0" smtClean="0">
                <a:latin typeface="+mn-ea"/>
              </a:rPr>
              <a:t>。</a:t>
            </a:r>
            <a:endParaRPr lang="en-US" altLang="zh-TW" sz="24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683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學會網頁更新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7714" y="1538514"/>
            <a:ext cx="8926286" cy="5319486"/>
          </a:xfrm>
        </p:spPr>
        <p:txBody>
          <a:bodyPr/>
          <a:lstStyle/>
          <a:p>
            <a:r>
              <a:rPr lang="zh-TW" altLang="en-US" sz="2400" dirty="0" smtClean="0"/>
              <a:t>學會網頁已於</a:t>
            </a:r>
            <a:r>
              <a:rPr lang="en-US" altLang="zh-TW" sz="2400" dirty="0" smtClean="0"/>
              <a:t>104</a:t>
            </a:r>
            <a:r>
              <a:rPr lang="zh-TW" altLang="en-US" sz="2400" dirty="0" smtClean="0"/>
              <a:t>年</a:t>
            </a:r>
            <a:r>
              <a:rPr lang="en-US" altLang="zh-TW" sz="2400" dirty="0" smtClean="0"/>
              <a:t>11</a:t>
            </a:r>
            <a:r>
              <a:rPr lang="zh-TW" altLang="en-US" sz="2400" dirty="0" smtClean="0"/>
              <a:t>月</a:t>
            </a:r>
            <a:r>
              <a:rPr lang="en-US" altLang="zh-TW" sz="2400" dirty="0" smtClean="0"/>
              <a:t>5</a:t>
            </a:r>
            <a:r>
              <a:rPr lang="zh-TW" altLang="en-US" sz="2400" dirty="0" smtClean="0"/>
              <a:t>日上線，請各位會員多加利用。</a:t>
            </a:r>
            <a:endParaRPr lang="en-US" altLang="zh-TW" sz="2400" dirty="0" smtClean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1" y="1968500"/>
            <a:ext cx="6415407" cy="478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82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3014663" y="2406650"/>
            <a:ext cx="3357562" cy="2060575"/>
          </a:xfrm>
        </p:spPr>
        <p:txBody>
          <a:bodyPr/>
          <a:lstStyle/>
          <a:p>
            <a:pPr algn="l"/>
            <a:r>
              <a:rPr lang="zh-TW" altLang="en-US" sz="11500" smtClean="0">
                <a:latin typeface="標楷體" pitchFamily="65" charset="-120"/>
              </a:rPr>
              <a:t>散會</a:t>
            </a:r>
            <a:endParaRPr lang="fr-CA" altLang="en-US" sz="11500" smtClean="0">
              <a:latin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1846263" y="2762250"/>
            <a:ext cx="6115050" cy="1143000"/>
          </a:xfrm>
        </p:spPr>
        <p:txBody>
          <a:bodyPr/>
          <a:lstStyle/>
          <a:p>
            <a:pPr algn="l"/>
            <a:r>
              <a:rPr lang="zh-TW" altLang="en-US" sz="9600" dirty="0" smtClean="0">
                <a:latin typeface="標楷體" pitchFamily="65" charset="-120"/>
              </a:rPr>
              <a:t>主席致詞</a:t>
            </a:r>
            <a:endParaRPr lang="fr-CA" altLang="en-US" sz="9600" dirty="0" smtClean="0">
              <a:latin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990600" y="2762250"/>
            <a:ext cx="6970713" cy="1143000"/>
          </a:xfrm>
        </p:spPr>
        <p:txBody>
          <a:bodyPr/>
          <a:lstStyle/>
          <a:p>
            <a:r>
              <a:rPr lang="zh-TW" altLang="en-US" sz="9600" dirty="0">
                <a:latin typeface="標楷體" pitchFamily="65" charset="-120"/>
              </a:rPr>
              <a:t>秘書處報告</a:t>
            </a:r>
            <a:endParaRPr lang="fr-CA" altLang="en-US" sz="9600" dirty="0" smtClean="0"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77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</a:rPr>
              <a:t>業務報告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835462" cy="4525963"/>
          </a:xfrm>
        </p:spPr>
        <p:txBody>
          <a:bodyPr/>
          <a:lstStyle/>
          <a:p>
            <a:r>
              <a:rPr lang="zh-TW" altLang="en-US" dirty="0"/>
              <a:t>今年度工作報告暨明年工作計畫報告</a:t>
            </a:r>
            <a:endParaRPr lang="en-US" altLang="zh-TW" dirty="0"/>
          </a:p>
          <a:p>
            <a:r>
              <a:rPr lang="en-US" altLang="zh-TW" dirty="0" smtClean="0"/>
              <a:t>103</a:t>
            </a:r>
            <a:r>
              <a:rPr lang="zh-TW" altLang="en-US" dirty="0" smtClean="0"/>
              <a:t>年度及</a:t>
            </a:r>
            <a:r>
              <a:rPr lang="en-US" altLang="zh-TW" dirty="0" smtClean="0"/>
              <a:t>104</a:t>
            </a:r>
            <a:r>
              <a:rPr lang="zh-TW" altLang="en-US" dirty="0" smtClean="0"/>
              <a:t>年度（</a:t>
            </a:r>
            <a:r>
              <a:rPr lang="en-US" altLang="zh-TW" dirty="0" smtClean="0"/>
              <a:t>1-9</a:t>
            </a:r>
            <a:r>
              <a:rPr lang="zh-TW" altLang="en-US" dirty="0" smtClean="0"/>
              <a:t>月）收支狀況及明年預算報告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6090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重要工作事項報告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正子放射同位素調製</a:t>
            </a:r>
            <a:r>
              <a:rPr lang="zh-TW" altLang="en-US" dirty="0" smtClean="0"/>
              <a:t>作業相關修正</a:t>
            </a:r>
            <a:endParaRPr lang="en-US" altLang="zh-TW" dirty="0" smtClean="0"/>
          </a:p>
          <a:p>
            <a:r>
              <a:rPr lang="zh-TW" altLang="en-US" dirty="0" smtClean="0"/>
              <a:t>核研所核醫藥物產製中心供藥辦法修正</a:t>
            </a:r>
            <a:endParaRPr lang="en-US" altLang="zh-TW" dirty="0" smtClean="0"/>
          </a:p>
          <a:p>
            <a:r>
              <a:rPr lang="zh-TW" altLang="en-US" dirty="0"/>
              <a:t>衛福部要求</a:t>
            </a:r>
            <a:r>
              <a:rPr lang="en-US" altLang="zh-TW" dirty="0"/>
              <a:t>PIC/S GMP</a:t>
            </a:r>
            <a:r>
              <a:rPr lang="zh-TW" altLang="en-US" dirty="0"/>
              <a:t>相關</a:t>
            </a:r>
            <a:r>
              <a:rPr lang="zh-TW" altLang="en-US" dirty="0" smtClean="0"/>
              <a:t>事宜</a:t>
            </a:r>
            <a:endParaRPr lang="en-US" altLang="zh-TW" dirty="0" smtClean="0"/>
          </a:p>
          <a:p>
            <a:r>
              <a:rPr lang="zh-TW" altLang="en-US" dirty="0">
                <a:latin typeface="+mn-ea"/>
              </a:rPr>
              <a:t>推動核醫造影檢查給付合理化</a:t>
            </a:r>
            <a:endParaRPr lang="en-US" altLang="zh-TW" dirty="0"/>
          </a:p>
          <a:p>
            <a:r>
              <a:rPr lang="zh-TW" altLang="en-US" dirty="0"/>
              <a:t>學會網頁更新</a:t>
            </a:r>
          </a:p>
        </p:txBody>
      </p:sp>
    </p:spTree>
    <p:extLst>
      <p:ext uri="{BB962C8B-B14F-4D97-AF65-F5344CB8AC3E}">
        <p14:creationId xmlns:p14="http://schemas.microsoft.com/office/powerpoint/2010/main" val="31518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85200" cy="1143000"/>
          </a:xfrm>
        </p:spPr>
        <p:txBody>
          <a:bodyPr/>
          <a:lstStyle/>
          <a:p>
            <a:r>
              <a:rPr lang="zh-TW" altLang="en-US" sz="2800" dirty="0"/>
              <a:t>正子放射同位素調製作業相關修正</a:t>
            </a:r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104.03.31</a:t>
            </a:r>
            <a:r>
              <a:rPr lang="zh-TW" altLang="zh-TW" sz="2400" dirty="0"/>
              <a:t>接獲醫師公會全聯會秘書來電，有會員針對「診斷掃描用正子放射同位素調製作業要點」提出意見，</a:t>
            </a:r>
            <a:r>
              <a:rPr lang="en-US" altLang="zh-TW" sz="2400" dirty="0"/>
              <a:t>1.</a:t>
            </a:r>
            <a:r>
              <a:rPr lang="zh-TW" altLang="zh-TW" sz="2400" dirty="0"/>
              <a:t>醫院調製之</a:t>
            </a:r>
            <a:r>
              <a:rPr lang="en-US" altLang="zh-TW" sz="2400" dirty="0"/>
              <a:t>FDG</a:t>
            </a:r>
            <a:r>
              <a:rPr lang="zh-TW" altLang="zh-TW" sz="2400" dirty="0"/>
              <a:t>僅供院內使用。</a:t>
            </a:r>
            <a:r>
              <a:rPr lang="en-US" altLang="zh-TW" sz="2400" dirty="0"/>
              <a:t>2.</a:t>
            </a:r>
            <a:r>
              <a:rPr lang="zh-TW" altLang="zh-TW" sz="2400" dirty="0"/>
              <a:t>應使用具有</a:t>
            </a:r>
            <a:r>
              <a:rPr lang="en-US" altLang="zh-TW" sz="2400" dirty="0"/>
              <a:t>GMP</a:t>
            </a:r>
            <a:r>
              <a:rPr lang="zh-TW" altLang="zh-TW" sz="2400" dirty="0"/>
              <a:t>藥證產製之正子製藥</a:t>
            </a:r>
            <a:r>
              <a:rPr lang="zh-TW" altLang="zh-TW" sz="2400" dirty="0" smtClean="0"/>
              <a:t>。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104.04.15</a:t>
            </a:r>
            <a:r>
              <a:rPr lang="zh-TW" altLang="zh-TW" sz="2400" dirty="0" smtClean="0"/>
              <a:t>醫師公會</a:t>
            </a:r>
            <a:r>
              <a:rPr lang="zh-TW" altLang="zh-TW" sz="2400" dirty="0"/>
              <a:t>全聯會蘇理事長清泉召開「診斷掃描用正子放射同位素調製作業要點修正</a:t>
            </a:r>
            <a:r>
              <a:rPr lang="zh-TW" altLang="zh-TW" sz="2400" dirty="0" smtClean="0"/>
              <a:t>事宜</a:t>
            </a:r>
            <a:r>
              <a:rPr lang="zh-TW" altLang="zh-TW" sz="2400" dirty="0"/>
              <a:t>協調會</a:t>
            </a:r>
            <a:r>
              <a:rPr lang="zh-TW" altLang="zh-TW" sz="2400" dirty="0" smtClean="0"/>
              <a:t>」。</a:t>
            </a:r>
            <a:endParaRPr lang="en-US" altLang="zh-TW" sz="2400" dirty="0" smtClean="0"/>
          </a:p>
          <a:p>
            <a:pPr>
              <a:buFont typeface="Wingdings" pitchFamily="2" charset="2"/>
              <a:buChar char="Ø"/>
            </a:pPr>
            <a:r>
              <a:rPr lang="zh-TW" altLang="zh-TW" sz="2400" dirty="0" smtClean="0"/>
              <a:t>會</a:t>
            </a:r>
            <a:r>
              <a:rPr lang="zh-TW" altLang="zh-TW" sz="2400" dirty="0"/>
              <a:t>後決議：為使各地區民眾均能順利接受正子檢查，維護民眾</a:t>
            </a:r>
            <a:r>
              <a:rPr lang="zh-TW" altLang="zh-TW" sz="2400" dirty="0" smtClean="0"/>
              <a:t>就醫權益</a:t>
            </a:r>
            <a:r>
              <a:rPr lang="zh-TW" altLang="zh-TW" sz="2400" dirty="0"/>
              <a:t>，決議在無法確保國內各地正子製劑供藥無虞之前，目前暫不修改相關</a:t>
            </a:r>
            <a:r>
              <a:rPr lang="zh-TW" altLang="zh-TW" sz="2400" dirty="0" smtClean="0"/>
              <a:t>條文。</a:t>
            </a:r>
            <a:endParaRPr lang="en-US" altLang="zh-TW" sz="2400" dirty="0" smtClean="0"/>
          </a:p>
          <a:p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13323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8400" y="274638"/>
            <a:ext cx="7975600" cy="1143000"/>
          </a:xfrm>
        </p:spPr>
        <p:txBody>
          <a:bodyPr/>
          <a:lstStyle/>
          <a:p>
            <a:r>
              <a:rPr lang="zh-TW" altLang="en-US" sz="2800" dirty="0"/>
              <a:t>正子放射同位素調製作業相關修正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latin typeface="+mj-ea"/>
                <a:ea typeface="+mj-ea"/>
              </a:rPr>
              <a:t>104.09.04</a:t>
            </a:r>
            <a:r>
              <a:rPr lang="zh-TW" altLang="zh-TW" sz="2400" dirty="0"/>
              <a:t>衛福部公告修正「斷層掃描用正子放射同位素調製作業要點」，其中第參點「醫院調製之診斷掃描用正子放射性同位素，除供應該醫院之病人使用外，並</a:t>
            </a:r>
            <a:r>
              <a:rPr lang="zh-TW" altLang="zh-TW" sz="2400" dirty="0">
                <a:solidFill>
                  <a:srgbClr val="FF0000"/>
                </a:solidFill>
              </a:rPr>
              <a:t>得供應其他醫院使用</a:t>
            </a:r>
            <a:r>
              <a:rPr lang="zh-TW" altLang="zh-TW" sz="2400" dirty="0" smtClean="0"/>
              <a:t>」。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315885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zh-TW" altLang="en-US" sz="3600" dirty="0" smtClean="0"/>
              <a:t>      </a:t>
            </a:r>
            <a:r>
              <a:rPr lang="zh-TW" altLang="en-US" sz="3200" dirty="0" smtClean="0"/>
              <a:t>核</a:t>
            </a:r>
            <a:r>
              <a:rPr lang="zh-TW" altLang="en-US" sz="3200" dirty="0"/>
              <a:t>研所核醫藥物產製中心供藥辦法修正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latin typeface="+mn-ea"/>
              </a:rPr>
              <a:t>核研所</a:t>
            </a:r>
            <a:r>
              <a:rPr lang="zh-TW" altLang="zh-TW" dirty="0">
                <a:latin typeface="+mn-ea"/>
              </a:rPr>
              <a:t>核醫藥物產製中心預劃公告</a:t>
            </a:r>
            <a:r>
              <a:rPr lang="en-US" altLang="zh-TW" dirty="0">
                <a:latin typeface="+mn-ea"/>
              </a:rPr>
              <a:t>Tl-201</a:t>
            </a:r>
            <a:r>
              <a:rPr lang="zh-TW" altLang="zh-TW" dirty="0">
                <a:latin typeface="+mn-ea"/>
              </a:rPr>
              <a:t>及</a:t>
            </a:r>
            <a:r>
              <a:rPr lang="en-US" altLang="zh-TW" dirty="0">
                <a:latin typeface="+mn-ea"/>
              </a:rPr>
              <a:t>Ga-67</a:t>
            </a:r>
            <a:r>
              <a:rPr lang="zh-TW" altLang="zh-TW" dirty="0">
                <a:latin typeface="+mn-ea"/>
              </a:rPr>
              <a:t>兩項藥物自</a:t>
            </a:r>
            <a:r>
              <a:rPr lang="en-US" altLang="zh-TW" dirty="0">
                <a:latin typeface="+mn-ea"/>
              </a:rPr>
              <a:t>104</a:t>
            </a:r>
            <a:r>
              <a:rPr lang="zh-TW" altLang="zh-TW" dirty="0">
                <a:latin typeface="+mn-ea"/>
              </a:rPr>
              <a:t>年起變更</a:t>
            </a:r>
            <a:r>
              <a:rPr lang="zh-TW" altLang="zh-TW" dirty="0" smtClean="0">
                <a:latin typeface="+mn-ea"/>
              </a:rPr>
              <a:t>為</a:t>
            </a:r>
            <a:r>
              <a:rPr lang="zh-TW" altLang="en-US" dirty="0" smtClean="0">
                <a:latin typeface="新細明體"/>
                <a:ea typeface="新細明體"/>
              </a:rPr>
              <a:t>：</a:t>
            </a:r>
            <a:endParaRPr lang="en-US" altLang="zh-TW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</a:rPr>
              <a:t> </a:t>
            </a:r>
            <a:r>
              <a:rPr lang="zh-TW" altLang="en-US" dirty="0" smtClean="0">
                <a:latin typeface="+mn-ea"/>
              </a:rPr>
              <a:t>  </a:t>
            </a:r>
            <a:r>
              <a:rPr lang="en-US" altLang="zh-TW" dirty="0" smtClean="0">
                <a:latin typeface="+mn-ea"/>
              </a:rPr>
              <a:t>1</a:t>
            </a:r>
            <a:r>
              <a:rPr lang="en-US" altLang="zh-TW" dirty="0">
                <a:latin typeface="+mn-ea"/>
              </a:rPr>
              <a:t>.</a:t>
            </a:r>
            <a:r>
              <a:rPr lang="zh-TW" altLang="zh-TW" dirty="0">
                <a:latin typeface="+mn-ea"/>
              </a:rPr>
              <a:t>計價基準以出廠活度為準</a:t>
            </a:r>
            <a:r>
              <a:rPr lang="zh-TW" altLang="zh-TW" dirty="0" smtClean="0">
                <a:latin typeface="+mn-ea"/>
              </a:rPr>
              <a:t>。</a:t>
            </a:r>
            <a:endParaRPr lang="en-US" altLang="zh-TW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</a:rPr>
              <a:t> </a:t>
            </a:r>
            <a:r>
              <a:rPr lang="zh-TW" altLang="en-US" dirty="0" smtClean="0">
                <a:latin typeface="+mn-ea"/>
              </a:rPr>
              <a:t>  </a:t>
            </a:r>
            <a:r>
              <a:rPr lang="en-US" altLang="zh-TW" dirty="0" smtClean="0">
                <a:latin typeface="+mn-ea"/>
              </a:rPr>
              <a:t>2</a:t>
            </a:r>
            <a:r>
              <a:rPr lang="en-US" altLang="zh-TW" dirty="0">
                <a:latin typeface="+mn-ea"/>
              </a:rPr>
              <a:t>.</a:t>
            </a:r>
            <a:r>
              <a:rPr lang="zh-TW" altLang="zh-TW" dirty="0">
                <a:latin typeface="+mn-ea"/>
              </a:rPr>
              <a:t>交貨地點更改為核研所製藥</a:t>
            </a:r>
            <a:r>
              <a:rPr lang="zh-TW" altLang="zh-TW" dirty="0" smtClean="0">
                <a:latin typeface="+mn-ea"/>
              </a:rPr>
              <a:t>中心</a:t>
            </a:r>
            <a:r>
              <a:rPr lang="zh-TW" altLang="en-US" dirty="0" smtClean="0">
                <a:latin typeface="+mn-ea"/>
              </a:rPr>
              <a:t>出貨 </a:t>
            </a:r>
            <a:endParaRPr lang="en-US" altLang="zh-TW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</a:rPr>
              <a:t> </a:t>
            </a:r>
            <a:r>
              <a:rPr lang="zh-TW" altLang="en-US" dirty="0" smtClean="0">
                <a:latin typeface="+mn-ea"/>
              </a:rPr>
              <a:t>    </a:t>
            </a:r>
            <a:r>
              <a:rPr lang="zh-TW" altLang="zh-TW" dirty="0" smtClean="0">
                <a:latin typeface="+mn-ea"/>
              </a:rPr>
              <a:t>區，核</a:t>
            </a:r>
            <a:r>
              <a:rPr lang="zh-TW" altLang="zh-TW" dirty="0">
                <a:latin typeface="+mn-ea"/>
              </a:rPr>
              <a:t>研所不負責運送由申購單位</a:t>
            </a:r>
            <a:r>
              <a:rPr lang="zh-TW" altLang="zh-TW" dirty="0" smtClean="0">
                <a:latin typeface="+mn-ea"/>
              </a:rPr>
              <a:t>自行</a:t>
            </a:r>
            <a:endParaRPr lang="en-US" altLang="zh-TW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</a:rPr>
              <a:t> </a:t>
            </a:r>
            <a:r>
              <a:rPr lang="zh-TW" altLang="en-US" dirty="0" smtClean="0">
                <a:latin typeface="+mn-ea"/>
              </a:rPr>
              <a:t>    </a:t>
            </a:r>
            <a:r>
              <a:rPr lang="zh-TW" altLang="zh-TW" dirty="0" smtClean="0">
                <a:latin typeface="+mn-ea"/>
              </a:rPr>
              <a:t>委託原</a:t>
            </a:r>
            <a:r>
              <a:rPr lang="zh-TW" altLang="zh-TW" dirty="0">
                <a:latin typeface="+mn-ea"/>
              </a:rPr>
              <a:t>能會核定之運送業者執行</a:t>
            </a:r>
            <a:r>
              <a:rPr lang="zh-TW" altLang="zh-TW" dirty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397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/>
          <a:srcRect l="12894" t="19676" r="51164" b="9006"/>
          <a:stretch>
            <a:fillRect/>
          </a:stretch>
        </p:blipFill>
        <p:spPr bwMode="auto">
          <a:xfrm>
            <a:off x="2039938" y="2009775"/>
            <a:ext cx="5248275" cy="4454525"/>
          </a:xfrm>
          <a:prstGeom prst="rect">
            <a:avLst/>
          </a:prstGeom>
          <a:noFill/>
          <a:ln>
            <a:noFill/>
          </a:ln>
          <a:effectLst>
            <a:outerShdw blurRad="63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2149475" y="2633663"/>
            <a:ext cx="3705225" cy="4270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  <a:latin typeface="標楷體" pitchFamily="65" charset="-120"/>
            </a:endParaRPr>
          </a:p>
        </p:txBody>
      </p:sp>
      <p:sp>
        <p:nvSpPr>
          <p:cNvPr id="9220" name="矩形 11"/>
          <p:cNvSpPr>
            <a:spLocks noChangeArrowheads="1"/>
          </p:cNvSpPr>
          <p:nvPr/>
        </p:nvSpPr>
        <p:spPr bwMode="auto">
          <a:xfrm>
            <a:off x="1331913" y="6235700"/>
            <a:ext cx="6985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zh-TW" altLang="en-US" sz="11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註</a:t>
            </a:r>
            <a:r>
              <a:rPr kumimoji="0" lang="en-US" altLang="zh-TW" sz="11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kumimoji="0" lang="zh-TW" altLang="en-US" sz="11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sz="11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0" lang="en-US" altLang="zh-TW" sz="11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kumimoji="0" lang="zh-TW" altLang="en-US" sz="11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供應價格含運費相關成本計價核研所作業中</a:t>
            </a:r>
            <a:endParaRPr kumimoji="0" lang="en-US" altLang="zh-TW" sz="11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0" lang="en-US" altLang="zh-TW" sz="11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 sz="11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核醫藥物訂購注意事項在未獲原能會修正前，核研所將持續依原供應方式提供</a:t>
            </a:r>
            <a:r>
              <a:rPr kumimoji="0" lang="en-US" altLang="zh-TW" sz="11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Tl201 </a:t>
            </a:r>
            <a:r>
              <a:rPr kumimoji="0" lang="zh-TW" altLang="en-US" sz="11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kumimoji="0" lang="en-US" altLang="zh-TW" sz="11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Ga-67</a:t>
            </a:r>
            <a:r>
              <a:rPr kumimoji="0" lang="zh-TW" altLang="en-US" sz="11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之服務</a:t>
            </a:r>
          </a:p>
        </p:txBody>
      </p:sp>
      <p:sp>
        <p:nvSpPr>
          <p:cNvPr id="9221" name="Rectangle 6"/>
          <p:cNvSpPr>
            <a:spLocks noGrp="1" noChangeArrowheads="1"/>
          </p:cNvSpPr>
          <p:nvPr>
            <p:ph type="title"/>
          </p:nvPr>
        </p:nvSpPr>
        <p:spPr>
          <a:xfrm>
            <a:off x="241300" y="174169"/>
            <a:ext cx="8902700" cy="1204688"/>
          </a:xfrm>
        </p:spPr>
        <p:txBody>
          <a:bodyPr/>
          <a:lstStyle/>
          <a:p>
            <a:r>
              <a:rPr lang="zh-TW" altLang="en-US" dirty="0" smtClean="0"/>
              <a:t>    </a:t>
            </a:r>
            <a:r>
              <a:rPr lang="zh-TW" altLang="en-US" sz="3200" dirty="0" smtClean="0"/>
              <a:t>核</a:t>
            </a:r>
            <a:r>
              <a:rPr lang="zh-TW" altLang="en-US" sz="3200" dirty="0"/>
              <a:t>研所核醫藥物產製中心供藥辦法修正</a:t>
            </a:r>
            <a:endParaRPr lang="zh-TW" altLang="en-US" sz="3200" dirty="0" smtClean="0">
              <a:latin typeface="標楷體" pitchFamily="65" charset="-120"/>
            </a:endParaRPr>
          </a:p>
        </p:txBody>
      </p:sp>
      <p:sp>
        <p:nvSpPr>
          <p:cNvPr id="922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1397000"/>
            <a:ext cx="8229600" cy="614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400" dirty="0" smtClean="0"/>
              <a:t>經</a:t>
            </a:r>
            <a:r>
              <a:rPr lang="zh-TW" altLang="fr-CA" sz="2400" dirty="0" smtClean="0"/>
              <a:t>魏副理事長與核研所</a:t>
            </a:r>
            <a:r>
              <a:rPr lang="zh-TW" altLang="en-US" sz="2400" dirty="0" smtClean="0"/>
              <a:t>積極</a:t>
            </a:r>
            <a:r>
              <a:rPr lang="zh-TW" altLang="fr-CA" sz="2400" dirty="0" smtClean="0"/>
              <a:t>協調，核研所藥產中心</a:t>
            </a:r>
            <a:r>
              <a:rPr lang="en-US" altLang="zh-TW" sz="2400" dirty="0" smtClean="0"/>
              <a:t>Ga-67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Tl-201</a:t>
            </a:r>
            <a:r>
              <a:rPr lang="zh-TW" altLang="en-US" sz="2400" dirty="0" smtClean="0"/>
              <a:t>供藥辦法已修定。</a:t>
            </a:r>
          </a:p>
        </p:txBody>
      </p:sp>
    </p:spTree>
    <p:extLst>
      <p:ext uri="{BB962C8B-B14F-4D97-AF65-F5344CB8AC3E}">
        <p14:creationId xmlns:p14="http://schemas.microsoft.com/office/powerpoint/2010/main" val="350134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18030</TotalTime>
  <Words>823</Words>
  <Application>Microsoft Office PowerPoint</Application>
  <PresentationFormat>如螢幕大小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預設簡報設計</vt:lpstr>
      <vt:lpstr>2015會員大會</vt:lpstr>
      <vt:lpstr>主席致詞</vt:lpstr>
      <vt:lpstr>秘書處報告</vt:lpstr>
      <vt:lpstr>業務報告</vt:lpstr>
      <vt:lpstr>重要工作事項報告</vt:lpstr>
      <vt:lpstr>正子放射同位素調製作業相關修正</vt:lpstr>
      <vt:lpstr>正子放射同位素調製作業相關修正</vt:lpstr>
      <vt:lpstr>      核研所核醫藥物產製中心供藥辦法修正</vt:lpstr>
      <vt:lpstr>    核研所核醫藥物產製中心供藥辦法修正</vt:lpstr>
      <vt:lpstr>衛福部要求PIC/S GMP相關事宜</vt:lpstr>
      <vt:lpstr>    衛福部要求PIC/S GMP相關事宜</vt:lpstr>
      <vt:lpstr>衛福部要求PIC/S GMP相關事宜</vt:lpstr>
      <vt:lpstr>推動核醫造影檢查給付合理化</vt:lpstr>
      <vt:lpstr>學會網頁更新</vt:lpstr>
      <vt:lpstr>散會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MIR</dc:creator>
  <cp:lastModifiedBy>Windows 使用者</cp:lastModifiedBy>
  <cp:revision>608</cp:revision>
  <cp:lastPrinted>2015-09-25T08:34:41Z</cp:lastPrinted>
  <dcterms:created xsi:type="dcterms:W3CDTF">2010-03-25T07:51:49Z</dcterms:created>
  <dcterms:modified xsi:type="dcterms:W3CDTF">2015-11-13T08:06:26Z</dcterms:modified>
</cp:coreProperties>
</file>