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7" r:id="rId2"/>
    <p:sldId id="506" r:id="rId3"/>
    <p:sldId id="260" r:id="rId4"/>
    <p:sldId id="261" r:id="rId5"/>
    <p:sldId id="263" r:id="rId6"/>
    <p:sldId id="265" r:id="rId7"/>
    <p:sldId id="270" r:id="rId8"/>
    <p:sldId id="404" r:id="rId9"/>
    <p:sldId id="274" r:id="rId10"/>
    <p:sldId id="276" r:id="rId11"/>
    <p:sldId id="280" r:id="rId12"/>
    <p:sldId id="281" r:id="rId13"/>
    <p:sldId id="283" r:id="rId14"/>
    <p:sldId id="285" r:id="rId15"/>
    <p:sldId id="286" r:id="rId16"/>
    <p:sldId id="559" r:id="rId17"/>
    <p:sldId id="290" r:id="rId18"/>
    <p:sldId id="296" r:id="rId19"/>
    <p:sldId id="297" r:id="rId20"/>
    <p:sldId id="299" r:id="rId21"/>
    <p:sldId id="301" r:id="rId22"/>
    <p:sldId id="305" r:id="rId23"/>
    <p:sldId id="306" r:id="rId24"/>
    <p:sldId id="307" r:id="rId25"/>
    <p:sldId id="308" r:id="rId26"/>
    <p:sldId id="310" r:id="rId27"/>
    <p:sldId id="309" r:id="rId28"/>
    <p:sldId id="507" r:id="rId29"/>
    <p:sldId id="508" r:id="rId30"/>
    <p:sldId id="509" r:id="rId31"/>
    <p:sldId id="539" r:id="rId32"/>
    <p:sldId id="541" r:id="rId33"/>
    <p:sldId id="542" r:id="rId34"/>
    <p:sldId id="557" r:id="rId35"/>
    <p:sldId id="558" r:id="rId36"/>
    <p:sldId id="544" r:id="rId37"/>
    <p:sldId id="545" r:id="rId38"/>
    <p:sldId id="546" r:id="rId39"/>
    <p:sldId id="547" r:id="rId40"/>
    <p:sldId id="549" r:id="rId41"/>
    <p:sldId id="550" r:id="rId42"/>
    <p:sldId id="552" r:id="rId43"/>
    <p:sldId id="553" r:id="rId44"/>
    <p:sldId id="555" r:id="rId45"/>
    <p:sldId id="419" r:id="rId46"/>
    <p:sldId id="421" r:id="rId47"/>
    <p:sldId id="422" r:id="rId48"/>
    <p:sldId id="423" r:id="rId49"/>
    <p:sldId id="424" r:id="rId50"/>
    <p:sldId id="425" r:id="rId51"/>
    <p:sldId id="453" r:id="rId52"/>
    <p:sldId id="456" r:id="rId53"/>
    <p:sldId id="458" r:id="rId54"/>
    <p:sldId id="315" r:id="rId55"/>
    <p:sldId id="459" r:id="rId56"/>
    <p:sldId id="316" r:id="rId57"/>
    <p:sldId id="460" r:id="rId58"/>
    <p:sldId id="461" r:id="rId59"/>
    <p:sldId id="560" r:id="rId60"/>
    <p:sldId id="56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73"/>
    <p:restoredTop sz="85248"/>
  </p:normalViewPr>
  <p:slideViewPr>
    <p:cSldViewPr snapToGrid="0" snapToObjects="1">
      <p:cViewPr varScale="1">
        <p:scale>
          <a:sx n="63" d="100"/>
          <a:sy n="63" d="100"/>
        </p:scale>
        <p:origin x="210" y="72"/>
      </p:cViewPr>
      <p:guideLst/>
    </p:cSldViewPr>
  </p:slideViewPr>
  <p:notesTextViewPr>
    <p:cViewPr>
      <p:scale>
        <a:sx n="1" d="1"/>
        <a:sy n="1" d="1"/>
      </p:scale>
      <p:origin x="0" y="0"/>
    </p:cViewPr>
  </p:notesTextViewPr>
  <p:sorterViewPr>
    <p:cViewPr varScale="1">
      <p:scale>
        <a:sx n="1" d="1"/>
        <a:sy n="1" d="1"/>
      </p:scale>
      <p:origin x="0" y="-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D436A-7460-694E-BD3D-2B62B11DD3C6}" type="datetimeFigureOut">
              <a:rPr lang="en-US" smtClean="0"/>
              <a:t>8/5/2017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8CF021-506A-6F47-BFDB-31797B23DD2C}" type="slidenum">
              <a:rPr lang="en-US" smtClean="0"/>
              <a:t>‹#›</a:t>
            </a:fld>
            <a:endParaRPr lang="en-US"/>
          </a:p>
        </p:txBody>
      </p:sp>
    </p:spTree>
    <p:extLst>
      <p:ext uri="{BB962C8B-B14F-4D97-AF65-F5344CB8AC3E}">
        <p14:creationId xmlns:p14="http://schemas.microsoft.com/office/powerpoint/2010/main" val="44918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brain.oxfordjournals.org/cgi/content/full/123/3/484#F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400050" y="587375"/>
            <a:ext cx="6072188" cy="3416300"/>
          </a:xfrm>
          <a:solidFill>
            <a:srgbClr val="FFFFFF"/>
          </a:solidFill>
          <a:ln>
            <a:solidFill>
              <a:srgbClr val="000000"/>
            </a:solidFill>
          </a:ln>
        </p:spPr>
      </p:sp>
      <p:sp>
        <p:nvSpPr>
          <p:cNvPr id="1638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latin typeface="Arial" charset="0"/>
              <a:ea typeface="ＭＳ Ｐゴシック" pitchFamily="22" charset="-128"/>
            </a:endParaRPr>
          </a:p>
        </p:txBody>
      </p:sp>
    </p:spTree>
    <p:extLst>
      <p:ext uri="{BB962C8B-B14F-4D97-AF65-F5344CB8AC3E}">
        <p14:creationId xmlns:p14="http://schemas.microsoft.com/office/powerpoint/2010/main" val="1617888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664BE5-C35F-2E46-A2B3-1C4B5B0980B8}" type="slidenum">
              <a:rPr lang="en-US" smtClean="0"/>
              <a:pPr/>
              <a:t>11</a:t>
            </a:fld>
            <a:endParaRPr lang="en-US"/>
          </a:p>
        </p:txBody>
      </p:sp>
    </p:spTree>
    <p:extLst>
      <p:ext uri="{BB962C8B-B14F-4D97-AF65-F5344CB8AC3E}">
        <p14:creationId xmlns:p14="http://schemas.microsoft.com/office/powerpoint/2010/main" val="568631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664BE5-C35F-2E46-A2B3-1C4B5B0980B8}" type="slidenum">
              <a:rPr lang="en-US" smtClean="0"/>
              <a:pPr/>
              <a:t>12</a:t>
            </a:fld>
            <a:endParaRPr lang="en-US"/>
          </a:p>
        </p:txBody>
      </p:sp>
    </p:spTree>
    <p:extLst>
      <p:ext uri="{BB962C8B-B14F-4D97-AF65-F5344CB8AC3E}">
        <p14:creationId xmlns:p14="http://schemas.microsoft.com/office/powerpoint/2010/main" val="1133801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p:sp>
      <p:sp>
        <p:nvSpPr>
          <p:cNvPr id="79874" name="Rectangle 3"/>
          <p:cNvSpPr>
            <a:spLocks noGrp="1" noChangeArrowheads="1"/>
          </p:cNvSpPr>
          <p:nvPr>
            <p:ph type="body" idx="1"/>
          </p:nvPr>
        </p:nvSpPr>
        <p:spPr bwMode="auto">
          <a:xfrm>
            <a:off x="685800" y="4343400"/>
            <a:ext cx="5486400" cy="4114800"/>
          </a:xfrm>
          <a:prstGeom prst="rect">
            <a:avLst/>
          </a:prstGeo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00465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664BE5-C35F-2E46-A2B3-1C4B5B0980B8}" type="slidenum">
              <a:rPr lang="en-US" smtClean="0"/>
              <a:pPr/>
              <a:t>14</a:t>
            </a:fld>
            <a:endParaRPr lang="en-US"/>
          </a:p>
        </p:txBody>
      </p:sp>
    </p:spTree>
    <p:extLst>
      <p:ext uri="{BB962C8B-B14F-4D97-AF65-F5344CB8AC3E}">
        <p14:creationId xmlns:p14="http://schemas.microsoft.com/office/powerpoint/2010/main" val="949511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EF310D-CD4E-BA43-AD9B-2E55B114C3B1}" type="slidenum">
              <a:rPr lang="en-US" smtClean="0"/>
              <a:t>15</a:t>
            </a:fld>
            <a:endParaRPr lang="en-US"/>
          </a:p>
        </p:txBody>
      </p:sp>
    </p:spTree>
    <p:extLst>
      <p:ext uri="{BB962C8B-B14F-4D97-AF65-F5344CB8AC3E}">
        <p14:creationId xmlns:p14="http://schemas.microsoft.com/office/powerpoint/2010/main" val="1787026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118F6B67-A15C-3347-8557-32770490B514}" type="slidenum">
              <a:rPr lang="en-US" sz="1200">
                <a:latin typeface="Arial" charset="0"/>
              </a:rPr>
              <a:pPr/>
              <a:t>17</a:t>
            </a:fld>
            <a:endParaRPr lang="en-US" sz="1200">
              <a:latin typeface="Arial"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Amyloid imaging; indicates accumulation of plaques in AD brain versus healthy controls with significant differences in qualitative analysis.  </a:t>
            </a:r>
          </a:p>
        </p:txBody>
      </p:sp>
    </p:spTree>
    <p:extLst>
      <p:ext uri="{BB962C8B-B14F-4D97-AF65-F5344CB8AC3E}">
        <p14:creationId xmlns:p14="http://schemas.microsoft.com/office/powerpoint/2010/main" val="708263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3884613" y="8685213"/>
            <a:ext cx="2971800" cy="457200"/>
          </a:xfrm>
          <a:prstGeom prst="rect">
            <a:avLst/>
          </a:prstGeom>
          <a:noFill/>
        </p:spPr>
        <p:txBody>
          <a:bodyPr/>
          <a:lstStyle/>
          <a:p>
            <a:fld id="{2869247C-4D21-4027-9D8E-8E6E29B55B02}" type="slidenum">
              <a:rPr lang="en-US"/>
              <a:pPr/>
              <a:t>18</a:t>
            </a:fld>
            <a:endParaRPr lang="en-US"/>
          </a:p>
        </p:txBody>
      </p:sp>
      <p:sp>
        <p:nvSpPr>
          <p:cNvPr id="74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42DCCFDF-AE7C-4FF1-93C4-E1FAFF75566C}" type="slidenum">
              <a:rPr lang="en-US" sz="1200">
                <a:latin typeface="Arial" charset="0"/>
              </a:rPr>
              <a:pPr algn="r" eaLnBrk="1" hangingPunct="1"/>
              <a:t>18</a:t>
            </a:fld>
            <a:endParaRPr lang="en-US" sz="1200">
              <a:latin typeface="Arial" charset="0"/>
            </a:endParaRPr>
          </a:p>
        </p:txBody>
      </p:sp>
      <p:sp>
        <p:nvSpPr>
          <p:cNvPr id="74756" name="Rectangle 2"/>
          <p:cNvSpPr>
            <a:spLocks noGrp="1" noRot="1" noChangeAspect="1" noChangeArrowheads="1" noTextEdit="1"/>
          </p:cNvSpPr>
          <p:nvPr>
            <p:ph type="sldImg"/>
          </p:nvPr>
        </p:nvSpPr>
        <p:spPr>
          <a:ln/>
        </p:spPr>
      </p:sp>
      <p:sp>
        <p:nvSpPr>
          <p:cNvPr id="74757" name="Rectangle 3"/>
          <p:cNvSpPr>
            <a:spLocks noGrp="1" noChangeArrowheads="1"/>
          </p:cNvSpPr>
          <p:nvPr>
            <p:ph type="body" idx="1"/>
          </p:nvPr>
        </p:nvSpPr>
        <p:spPr>
          <a:xfrm>
            <a:off x="685800" y="4343400"/>
            <a:ext cx="5486400" cy="4114800"/>
          </a:xfrm>
          <a:prstGeom prst="rect">
            <a:avLst/>
          </a:prstGeom>
          <a:noFill/>
          <a:ln/>
        </p:spPr>
        <p:txBody>
          <a:bodyPr/>
          <a:lstStyle/>
          <a:p>
            <a:pPr eaLnBrk="1" hangingPunct="1"/>
            <a:endParaRPr lang="en-US">
              <a:latin typeface="Arial" charset="0"/>
              <a:ea typeface="ＭＳ Ｐゴシック" charset="-128"/>
            </a:endParaRPr>
          </a:p>
        </p:txBody>
      </p:sp>
    </p:spTree>
    <p:extLst>
      <p:ext uri="{BB962C8B-B14F-4D97-AF65-F5344CB8AC3E}">
        <p14:creationId xmlns:p14="http://schemas.microsoft.com/office/powerpoint/2010/main" val="796302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EF310D-CD4E-BA43-AD9B-2E55B114C3B1}" type="slidenum">
              <a:rPr lang="en-US" smtClean="0"/>
              <a:t>19</a:t>
            </a:fld>
            <a:endParaRPr lang="en-US"/>
          </a:p>
        </p:txBody>
      </p:sp>
    </p:spTree>
    <p:extLst>
      <p:ext uri="{BB962C8B-B14F-4D97-AF65-F5344CB8AC3E}">
        <p14:creationId xmlns:p14="http://schemas.microsoft.com/office/powerpoint/2010/main" val="219503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EF310D-CD4E-BA43-AD9B-2E55B114C3B1}" type="slidenum">
              <a:rPr lang="en-US" smtClean="0"/>
              <a:t>20</a:t>
            </a:fld>
            <a:endParaRPr lang="en-US"/>
          </a:p>
        </p:txBody>
      </p:sp>
    </p:spTree>
    <p:extLst>
      <p:ext uri="{BB962C8B-B14F-4D97-AF65-F5344CB8AC3E}">
        <p14:creationId xmlns:p14="http://schemas.microsoft.com/office/powerpoint/2010/main" val="1792855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solidFill>
            <a:srgbClr val="FFFFFF"/>
          </a:solidFill>
          <a:ln>
            <a:solidFill>
              <a:srgbClr val="000000"/>
            </a:solidFill>
          </a:ln>
        </p:spPr>
      </p:sp>
      <p:sp>
        <p:nvSpPr>
          <p:cNvPr id="40963"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80107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7C8D13D-1267-45E9-B9E3-6271004B80AA}" type="slidenum">
              <a:rPr lang="fr-FR" smtClean="0"/>
              <a:pPr/>
              <a:t>2</a:t>
            </a:fld>
            <a:endParaRPr lang="fr-FR"/>
          </a:p>
        </p:txBody>
      </p:sp>
    </p:spTree>
    <p:extLst>
      <p:ext uri="{BB962C8B-B14F-4D97-AF65-F5344CB8AC3E}">
        <p14:creationId xmlns:p14="http://schemas.microsoft.com/office/powerpoint/2010/main" val="2672363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822AD9F-1B1B-4D59-9ABE-0DA17D6EE8C5}" type="slidenum">
              <a:rPr lang="en-US" smtClean="0"/>
              <a:pPr/>
              <a:t>22</a:t>
            </a:fld>
            <a:endParaRPr lang="en-US"/>
          </a:p>
        </p:txBody>
      </p:sp>
    </p:spTree>
    <p:extLst>
      <p:ext uri="{BB962C8B-B14F-4D97-AF65-F5344CB8AC3E}">
        <p14:creationId xmlns:p14="http://schemas.microsoft.com/office/powerpoint/2010/main" val="1585913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EF310D-CD4E-BA43-AD9B-2E55B114C3B1}" type="slidenum">
              <a:rPr lang="en-US" smtClean="0"/>
              <a:t>23</a:t>
            </a:fld>
            <a:endParaRPr lang="en-US"/>
          </a:p>
        </p:txBody>
      </p:sp>
    </p:spTree>
    <p:extLst>
      <p:ext uri="{BB962C8B-B14F-4D97-AF65-F5344CB8AC3E}">
        <p14:creationId xmlns:p14="http://schemas.microsoft.com/office/powerpoint/2010/main" val="269453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699070D-BD5F-44E2-8CB9-63BFF202E6D6}" type="slidenum">
              <a:rPr lang="en-US" smtClean="0"/>
              <a:pPr/>
              <a:t>24</a:t>
            </a:fld>
            <a:endParaRPr lang="en-US"/>
          </a:p>
        </p:txBody>
      </p:sp>
    </p:spTree>
    <p:extLst>
      <p:ext uri="{BB962C8B-B14F-4D97-AF65-F5344CB8AC3E}">
        <p14:creationId xmlns:p14="http://schemas.microsoft.com/office/powerpoint/2010/main" val="312045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Folienbildplatzhalter 1"/>
          <p:cNvSpPr>
            <a:spLocks noGrp="1" noRot="1" noChangeAspect="1"/>
          </p:cNvSpPr>
          <p:nvPr>
            <p:ph type="sldImg"/>
          </p:nvPr>
        </p:nvSpPr>
        <p:spPr bwMode="auto">
          <a:noFill/>
          <a:ln>
            <a:solidFill>
              <a:srgbClr val="000000"/>
            </a:solidFill>
            <a:miter lim="800000"/>
            <a:headEnd/>
            <a:tailEnd/>
          </a:ln>
        </p:spPr>
      </p:sp>
      <p:sp>
        <p:nvSpPr>
          <p:cNvPr id="165890"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de-DE"/>
              <a:t>4 positive Cases im Cerebellar cortex: 2 in silver staining, 2 in IHC, „Diffuse beta-amyloid in most cases“ </a:t>
            </a:r>
            <a:r>
              <a:rPr lang="de-DE">
                <a:sym typeface="Wingdings" pitchFamily="2" charset="2"/>
              </a:rPr>
              <a:t> End stage diseases</a:t>
            </a:r>
            <a:endParaRPr lang="de-DE"/>
          </a:p>
        </p:txBody>
      </p:sp>
      <p:sp>
        <p:nvSpPr>
          <p:cNvPr id="165891"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68455F-603D-4F3B-A3B8-675374790FB5}" type="slidenum">
              <a:rPr lang="de-DE">
                <a:cs typeface="Arial" charset="0"/>
              </a:rPr>
              <a:pPr fontAlgn="base">
                <a:spcBef>
                  <a:spcPct val="0"/>
                </a:spcBef>
                <a:spcAft>
                  <a:spcPct val="0"/>
                </a:spcAft>
              </a:pPr>
              <a:t>25</a:t>
            </a:fld>
            <a:endParaRPr lang="de-DE">
              <a:cs typeface="Arial" charset="0"/>
            </a:endParaRPr>
          </a:p>
        </p:txBody>
      </p:sp>
    </p:spTree>
    <p:extLst>
      <p:ext uri="{BB962C8B-B14F-4D97-AF65-F5344CB8AC3E}">
        <p14:creationId xmlns:p14="http://schemas.microsoft.com/office/powerpoint/2010/main" val="867582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noFill/>
          <a:ln>
            <a:solidFill>
              <a:srgbClr val="000000"/>
            </a:solidFill>
            <a:miter lim="800000"/>
            <a:headEnd/>
            <a:tailEnd/>
          </a:ln>
        </p:spPr>
      </p:sp>
      <p:sp>
        <p:nvSpPr>
          <p:cNvPr id="157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p>
        </p:txBody>
      </p:sp>
      <p:sp>
        <p:nvSpPr>
          <p:cNvPr id="157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D33CA4-4667-4659-820C-591951C70A90}" type="slidenum">
              <a:rPr lang="en-US">
                <a:cs typeface="Arial" charset="0"/>
              </a:rPr>
              <a:pPr fontAlgn="base">
                <a:spcBef>
                  <a:spcPct val="0"/>
                </a:spcBef>
                <a:spcAft>
                  <a:spcPct val="0"/>
                </a:spcAft>
              </a:pPr>
              <a:t>26</a:t>
            </a:fld>
            <a:endParaRPr lang="en-US">
              <a:cs typeface="Arial" charset="0"/>
            </a:endParaRPr>
          </a:p>
        </p:txBody>
      </p:sp>
    </p:spTree>
    <p:extLst>
      <p:ext uri="{BB962C8B-B14F-4D97-AF65-F5344CB8AC3E}">
        <p14:creationId xmlns:p14="http://schemas.microsoft.com/office/powerpoint/2010/main" val="109378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EF310D-CD4E-BA43-AD9B-2E55B114C3B1}" type="slidenum">
              <a:rPr lang="en-US" smtClean="0"/>
              <a:t>27</a:t>
            </a:fld>
            <a:endParaRPr lang="en-US"/>
          </a:p>
        </p:txBody>
      </p:sp>
    </p:spTree>
    <p:extLst>
      <p:ext uri="{BB962C8B-B14F-4D97-AF65-F5344CB8AC3E}">
        <p14:creationId xmlns:p14="http://schemas.microsoft.com/office/powerpoint/2010/main" val="928129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EF310D-CD4E-BA43-AD9B-2E55B114C3B1}" type="slidenum">
              <a:rPr lang="en-US" smtClean="0"/>
              <a:t>33</a:t>
            </a:fld>
            <a:endParaRPr lang="en-US"/>
          </a:p>
        </p:txBody>
      </p:sp>
    </p:spTree>
    <p:extLst>
      <p:ext uri="{BB962C8B-B14F-4D97-AF65-F5344CB8AC3E}">
        <p14:creationId xmlns:p14="http://schemas.microsoft.com/office/powerpoint/2010/main" val="1421844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664BE5-C35F-2E46-A2B3-1C4B5B0980B8}" type="slidenum">
              <a:rPr lang="en-US" smtClean="0"/>
              <a:pPr/>
              <a:t>40</a:t>
            </a:fld>
            <a:endParaRPr lang="en-US"/>
          </a:p>
        </p:txBody>
      </p:sp>
    </p:spTree>
    <p:extLst>
      <p:ext uri="{BB962C8B-B14F-4D97-AF65-F5344CB8AC3E}">
        <p14:creationId xmlns:p14="http://schemas.microsoft.com/office/powerpoint/2010/main" val="1488845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664BE5-C35F-2E46-A2B3-1C4B5B0980B8}" type="slidenum">
              <a:rPr lang="en-US" smtClean="0"/>
              <a:pPr/>
              <a:t>42</a:t>
            </a:fld>
            <a:endParaRPr lang="en-US"/>
          </a:p>
        </p:txBody>
      </p:sp>
    </p:spTree>
    <p:extLst>
      <p:ext uri="{BB962C8B-B14F-4D97-AF65-F5344CB8AC3E}">
        <p14:creationId xmlns:p14="http://schemas.microsoft.com/office/powerpoint/2010/main" val="649003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664BE5-C35F-2E46-A2B3-1C4B5B0980B8}" type="slidenum">
              <a:rPr lang="en-US" smtClean="0"/>
              <a:pPr/>
              <a:t>45</a:t>
            </a:fld>
            <a:endParaRPr lang="en-US"/>
          </a:p>
        </p:txBody>
      </p:sp>
    </p:spTree>
    <p:extLst>
      <p:ext uri="{BB962C8B-B14F-4D97-AF65-F5344CB8AC3E}">
        <p14:creationId xmlns:p14="http://schemas.microsoft.com/office/powerpoint/2010/main" val="116590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EF310D-CD4E-BA43-AD9B-2E55B114C3B1}" type="slidenum">
              <a:rPr lang="en-US" smtClean="0"/>
              <a:t>3</a:t>
            </a:fld>
            <a:endParaRPr lang="en-US"/>
          </a:p>
        </p:txBody>
      </p:sp>
    </p:spTree>
    <p:extLst>
      <p:ext uri="{BB962C8B-B14F-4D97-AF65-F5344CB8AC3E}">
        <p14:creationId xmlns:p14="http://schemas.microsoft.com/office/powerpoint/2010/main" val="1146062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664BE5-C35F-2E46-A2B3-1C4B5B0980B8}" type="slidenum">
              <a:rPr lang="en-US" smtClean="0"/>
              <a:pPr/>
              <a:t>46</a:t>
            </a:fld>
            <a:endParaRPr lang="en-US"/>
          </a:p>
        </p:txBody>
      </p:sp>
    </p:spTree>
    <p:extLst>
      <p:ext uri="{BB962C8B-B14F-4D97-AF65-F5344CB8AC3E}">
        <p14:creationId xmlns:p14="http://schemas.microsoft.com/office/powerpoint/2010/main" val="1624074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664BE5-C35F-2E46-A2B3-1C4B5B0980B8}" type="slidenum">
              <a:rPr lang="en-US" smtClean="0"/>
              <a:pPr/>
              <a:t>47</a:t>
            </a:fld>
            <a:endParaRPr lang="en-US"/>
          </a:p>
        </p:txBody>
      </p:sp>
    </p:spTree>
    <p:extLst>
      <p:ext uri="{BB962C8B-B14F-4D97-AF65-F5344CB8AC3E}">
        <p14:creationId xmlns:p14="http://schemas.microsoft.com/office/powerpoint/2010/main" val="859899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664BE5-C35F-2E46-A2B3-1C4B5B0980B8}" type="slidenum">
              <a:rPr lang="en-US" smtClean="0"/>
              <a:pPr/>
              <a:t>48</a:t>
            </a:fld>
            <a:endParaRPr lang="en-US"/>
          </a:p>
        </p:txBody>
      </p:sp>
    </p:spTree>
    <p:extLst>
      <p:ext uri="{BB962C8B-B14F-4D97-AF65-F5344CB8AC3E}">
        <p14:creationId xmlns:p14="http://schemas.microsoft.com/office/powerpoint/2010/main" val="1344803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664BE5-C35F-2E46-A2B3-1C4B5B0980B8}" type="slidenum">
              <a:rPr lang="en-US" smtClean="0"/>
              <a:pPr/>
              <a:t>49</a:t>
            </a:fld>
            <a:endParaRPr lang="en-US"/>
          </a:p>
        </p:txBody>
      </p:sp>
    </p:spTree>
    <p:extLst>
      <p:ext uri="{BB962C8B-B14F-4D97-AF65-F5344CB8AC3E}">
        <p14:creationId xmlns:p14="http://schemas.microsoft.com/office/powerpoint/2010/main" val="1104237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664BE5-C35F-2E46-A2B3-1C4B5B0980B8}" type="slidenum">
              <a:rPr lang="en-US" smtClean="0"/>
              <a:pPr/>
              <a:t>50</a:t>
            </a:fld>
            <a:endParaRPr lang="en-US"/>
          </a:p>
        </p:txBody>
      </p:sp>
    </p:spTree>
    <p:extLst>
      <p:ext uri="{BB962C8B-B14F-4D97-AF65-F5344CB8AC3E}">
        <p14:creationId xmlns:p14="http://schemas.microsoft.com/office/powerpoint/2010/main" val="309879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EF310D-CD4E-BA43-AD9B-2E55B114C3B1}" type="slidenum">
              <a:rPr lang="en-US" smtClean="0"/>
              <a:t>54</a:t>
            </a:fld>
            <a:endParaRPr lang="en-US" dirty="0"/>
          </a:p>
        </p:txBody>
      </p:sp>
    </p:spTree>
    <p:extLst>
      <p:ext uri="{BB962C8B-B14F-4D97-AF65-F5344CB8AC3E}">
        <p14:creationId xmlns:p14="http://schemas.microsoft.com/office/powerpoint/2010/main" val="333142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D20987E-DD6A-8F41-8664-023550D96299}" type="slidenum">
              <a:rPr lang="en-US" smtClean="0"/>
              <a:pPr/>
              <a:t>56</a:t>
            </a:fld>
            <a:endParaRPr lang="en-US"/>
          </a:p>
        </p:txBody>
      </p:sp>
    </p:spTree>
    <p:extLst>
      <p:ext uri="{BB962C8B-B14F-4D97-AF65-F5344CB8AC3E}">
        <p14:creationId xmlns:p14="http://schemas.microsoft.com/office/powerpoint/2010/main" val="2004650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9569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366B5F9D-E00F-EE43-8FE5-EF5A9A136EF4}" type="slidenum">
              <a:rPr lang="en-US" sz="1200">
                <a:latin typeface="Arial" charset="0"/>
              </a:rPr>
              <a:pPr/>
              <a:t>4</a:t>
            </a:fld>
            <a:endParaRPr lang="en-US" sz="1200">
              <a:latin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US" sz="1000" dirty="0">
                <a:ea typeface="ＭＳ Ｐゴシック" charset="0"/>
                <a:cs typeface="ＭＳ Ｐゴシック" charset="0"/>
              </a:rPr>
              <a:t> Dr. Alzheimer started his medical career in a histological Laboratory and eventually spent 5 years working in a municipal mental institution in Frankfurt Germany. His experience there had a profound effect on his future studies.  </a:t>
            </a:r>
          </a:p>
          <a:p>
            <a:pPr eaLnBrk="1" hangingPunct="1">
              <a:lnSpc>
                <a:spcPct val="90000"/>
              </a:lnSpc>
            </a:pPr>
            <a:endParaRPr lang="en-US" sz="1000" dirty="0">
              <a:ea typeface="ＭＳ Ｐゴシック" charset="0"/>
              <a:cs typeface="ＭＳ Ｐゴシック" charset="0"/>
            </a:endParaRPr>
          </a:p>
          <a:p>
            <a:pPr eaLnBrk="1" hangingPunct="1">
              <a:lnSpc>
                <a:spcPct val="90000"/>
              </a:lnSpc>
            </a:pPr>
            <a:r>
              <a:rPr lang="en-US" sz="1000" dirty="0">
                <a:ea typeface="ＭＳ Ｐゴシック" charset="0"/>
                <a:cs typeface="ＭＳ Ｐゴシック" charset="0"/>
              </a:rPr>
              <a:t>The importance of his early background lies in the fact that while working in Frankfurt, Dr. Alzheimer was able to contribute to the development of a modern clinical service and at the same time set up a scientific patient database and autopsy case archive that he would utilize in his later research.</a:t>
            </a:r>
          </a:p>
          <a:p>
            <a:pPr eaLnBrk="1" hangingPunct="1">
              <a:lnSpc>
                <a:spcPct val="90000"/>
              </a:lnSpc>
            </a:pPr>
            <a:endParaRPr lang="en-US" sz="1000" dirty="0">
              <a:ea typeface="ＭＳ Ｐゴシック" charset="0"/>
              <a:cs typeface="ＭＳ Ｐゴシック" charset="0"/>
            </a:endParaRPr>
          </a:p>
          <a:p>
            <a:pPr eaLnBrk="1" hangingPunct="1">
              <a:lnSpc>
                <a:spcPct val="90000"/>
              </a:lnSpc>
            </a:pPr>
            <a:r>
              <a:rPr lang="en-US" sz="1000" dirty="0">
                <a:ea typeface="ＭＳ Ｐゴシック" charset="0"/>
                <a:cs typeface="ＭＳ Ｐゴシック" charset="0"/>
              </a:rPr>
              <a:t>His studies involving atherosclerosis of the brain led him to investigate other senile processes and of course, dementia.  By 1911, Dr. Alzheimer published an article discussing the various aspects of the disease that would bear his name.  He had noted the pathology of the cerebral cortex involving the first description of neurofibrillary tangles of Alzheimer</a:t>
            </a:r>
            <a:r>
              <a:rPr lang="ja-JP" altLang="en-US" sz="1000" dirty="0">
                <a:ea typeface="ＭＳ Ｐゴシック" charset="0"/>
                <a:cs typeface="ＭＳ Ｐゴシック" charset="0"/>
              </a:rPr>
              <a:t>’</a:t>
            </a:r>
            <a:r>
              <a:rPr lang="en-US" altLang="ja-JP" sz="1000" dirty="0">
                <a:ea typeface="ＭＳ Ｐゴシック" charset="0"/>
                <a:cs typeface="ＭＳ Ｐゴシック" charset="0"/>
              </a:rPr>
              <a:t>s disease.  </a:t>
            </a:r>
            <a:endParaRPr lang="en-US" sz="1000" dirty="0">
              <a:ea typeface="ＭＳ Ｐゴシック" charset="0"/>
              <a:cs typeface="ＭＳ Ｐゴシック" charset="0"/>
            </a:endParaRPr>
          </a:p>
        </p:txBody>
      </p:sp>
    </p:spTree>
    <p:extLst>
      <p:ext uri="{BB962C8B-B14F-4D97-AF65-F5344CB8AC3E}">
        <p14:creationId xmlns:p14="http://schemas.microsoft.com/office/powerpoint/2010/main" val="564931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4A6305A1-7675-F54D-A91D-A6B3F64FA579}" type="slidenum">
              <a:rPr lang="en-US" sz="1200">
                <a:latin typeface="Arial" charset="0"/>
              </a:rPr>
              <a:pPr/>
              <a:t>5</a:t>
            </a:fld>
            <a:endParaRPr lang="en-US" sz="1200">
              <a:latin typeface="Arial" charset="0"/>
            </a:endParaRPr>
          </a:p>
        </p:txBody>
      </p:sp>
      <p:sp>
        <p:nvSpPr>
          <p:cNvPr id="25602" name="Rectangle 1026"/>
          <p:cNvSpPr>
            <a:spLocks noGrp="1" noRot="1" noChangeAspect="1" noChangeArrowheads="1" noTextEdit="1"/>
          </p:cNvSpPr>
          <p:nvPr>
            <p:ph type="sldImg"/>
          </p:nvPr>
        </p:nvSpPr>
        <p:spPr>
          <a:ln/>
        </p:spPr>
      </p:sp>
      <p:sp>
        <p:nvSpPr>
          <p:cNvPr id="256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This list of symptoms although commonly associated with Alzheimer</a:t>
            </a:r>
            <a:r>
              <a:rPr lang="ja-JP" altLang="en-US">
                <a:ea typeface="ＭＳ Ｐゴシック" charset="0"/>
                <a:cs typeface="ＭＳ Ｐゴシック" charset="0"/>
              </a:rPr>
              <a:t>’</a:t>
            </a:r>
            <a:r>
              <a:rPr lang="en-US" altLang="ja-JP">
                <a:ea typeface="ＭＳ Ｐゴシック" charset="0"/>
                <a:cs typeface="ＭＳ Ｐゴシック" charset="0"/>
              </a:rPr>
              <a:t>s can also be associated with other medical conditions such as:  depression, the effects of certain medications, chemical imbalances within the body, poor nutrition, or neurological tumors.</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These symptoms also can be a result of other types of dementia such as frontal lobe or vascular dementia</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For that reason, testing must be capable of ruling out curable causes as at this time there is no cure for Alzheimer</a:t>
            </a:r>
            <a:r>
              <a:rPr lang="ja-JP" altLang="en-US">
                <a:ea typeface="ＭＳ Ｐゴシック" charset="0"/>
                <a:cs typeface="ＭＳ Ｐゴシック" charset="0"/>
              </a:rPr>
              <a:t>’</a:t>
            </a:r>
            <a:r>
              <a:rPr lang="en-US" altLang="ja-JP">
                <a:ea typeface="ＭＳ Ｐゴシック" charset="0"/>
                <a:cs typeface="ＭＳ Ｐゴシック" charset="0"/>
              </a:rPr>
              <a:t>s disease.</a:t>
            </a:r>
            <a:endParaRPr lang="en-US">
              <a:ea typeface="ＭＳ Ｐゴシック" charset="0"/>
              <a:cs typeface="ＭＳ Ｐゴシック" charset="0"/>
            </a:endParaRPr>
          </a:p>
        </p:txBody>
      </p:sp>
    </p:spTree>
    <p:extLst>
      <p:ext uri="{BB962C8B-B14F-4D97-AF65-F5344CB8AC3E}">
        <p14:creationId xmlns:p14="http://schemas.microsoft.com/office/powerpoint/2010/main" val="2008366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62377F43-E9E0-2F43-98EC-FB64FBD92705}" type="slidenum">
              <a:rPr lang="en-US" sz="1200">
                <a:latin typeface="Arial" charset="0"/>
              </a:rPr>
              <a:pPr/>
              <a:t>6</a:t>
            </a:fld>
            <a:endParaRPr lang="en-US" sz="1200">
              <a:latin typeface="Arial" charset="0"/>
            </a:endParaRPr>
          </a:p>
        </p:txBody>
      </p:sp>
      <p:sp>
        <p:nvSpPr>
          <p:cNvPr id="317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B833DAAB-7402-C843-97F0-E4C9923B3817}" type="slidenum">
              <a:rPr lang="en-US">
                <a:latin typeface="Times" charset="0"/>
              </a:rPr>
              <a:pPr/>
              <a:t>6</a:t>
            </a:fld>
            <a:endParaRPr lang="en-US">
              <a:latin typeface="Times" charset="0"/>
            </a:endParaRPr>
          </a:p>
        </p:txBody>
      </p:sp>
      <p:sp>
        <p:nvSpPr>
          <p:cNvPr id="31747" name="Rectangle 2"/>
          <p:cNvSpPr>
            <a:spLocks noGrp="1" noRot="1" noChangeAspect="1" noChangeArrowheads="1" noTextEdit="1"/>
          </p:cNvSpPr>
          <p:nvPr>
            <p:ph type="sldImg"/>
          </p:nvPr>
        </p:nvSpPr>
        <p:spPr>
          <a:xfrm>
            <a:off x="400050" y="587375"/>
            <a:ext cx="6070600" cy="3416300"/>
          </a:xfrm>
          <a:ln/>
        </p:spPr>
      </p:sp>
      <p:sp>
        <p:nvSpPr>
          <p:cNvPr id="3174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9070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B868D4EF-3EF2-FF42-AF98-452F6F90C62F}" type="slidenum">
              <a:rPr lang="en-US" sz="1200">
                <a:latin typeface="Arial" charset="0"/>
              </a:rPr>
              <a:pPr/>
              <a:t>7</a:t>
            </a:fld>
            <a:endParaRPr lang="en-US" sz="1200">
              <a:latin typeface="Arial" charset="0"/>
            </a:endParaRPr>
          </a:p>
        </p:txBody>
      </p:sp>
      <p:sp>
        <p:nvSpPr>
          <p:cNvPr id="41986" name="Rectangle 2"/>
          <p:cNvSpPr>
            <a:spLocks noGrp="1" noRot="1" noChangeAspect="1" noChangeArrowheads="1" noTextEdit="1"/>
          </p:cNvSpPr>
          <p:nvPr>
            <p:ph type="sldImg"/>
          </p:nvPr>
        </p:nvSpPr>
        <p:spPr>
          <a:xfrm>
            <a:off x="382588" y="685800"/>
            <a:ext cx="6096000" cy="3429000"/>
          </a:xfrm>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it-IT">
                <a:ea typeface="ＭＳ Ｐゴシック" charset="0"/>
                <a:cs typeface="ＭＳ Ｐゴシック" charset="0"/>
              </a:rPr>
              <a:t>The pathophysiology of Alzheimer’s has been clarified in the last few years. Most scientists now agree that Alzheimer’s is due to the accumulation of a polypeptide (Amyloid beta) of 42 amynoacids derived from abnormal degradation of a physiologically present protein (amyloid precursor protein – APP). Small aggregates of Abeta42 (oligomers) accumulate in the brain for decades into extracellular plaques causing synaptic loss and neuronal death. The brain’s functional reserve is slowly eroded until the first memory symptom finally develop. </a:t>
            </a:r>
          </a:p>
        </p:txBody>
      </p:sp>
    </p:spTree>
    <p:extLst>
      <p:ext uri="{BB962C8B-B14F-4D97-AF65-F5344CB8AC3E}">
        <p14:creationId xmlns:p14="http://schemas.microsoft.com/office/powerpoint/2010/main" val="576496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58D6767B-42DA-C745-B745-1CBD639FC4B2}" type="slidenum">
              <a:rPr lang="en-US" sz="1200">
                <a:latin typeface="Arial" charset="0"/>
              </a:rPr>
              <a:pPr/>
              <a:t>9</a:t>
            </a:fld>
            <a:endParaRPr lang="en-US" sz="1200">
              <a:latin typeface="Arial"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In spite of the fact that it is so common, Alzheimer's disease often goes unrecognized because the symptoms at times appear gradually and may be viewed as normal decline associated with the inevitable consequences of aging. </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A definite diagnosis can at this time only be made post mortem, so we are actually talking about diagnosing </a:t>
            </a:r>
            <a:r>
              <a:rPr lang="ja-JP" altLang="en-US">
                <a:ea typeface="ＭＳ Ｐゴシック" charset="0"/>
                <a:cs typeface="ＭＳ Ｐゴシック" charset="0"/>
              </a:rPr>
              <a:t>“</a:t>
            </a:r>
            <a:r>
              <a:rPr lang="en-US" altLang="ja-JP">
                <a:ea typeface="ＭＳ Ｐゴシック" charset="0"/>
                <a:cs typeface="ＭＳ Ｐゴシック" charset="0"/>
              </a:rPr>
              <a:t>probable</a:t>
            </a:r>
            <a:r>
              <a:rPr lang="ja-JP" altLang="en-US">
                <a:ea typeface="ＭＳ Ｐゴシック" charset="0"/>
                <a:cs typeface="ＭＳ Ｐゴシック" charset="0"/>
              </a:rPr>
              <a:t>”</a:t>
            </a:r>
            <a:r>
              <a:rPr lang="en-US" altLang="ja-JP">
                <a:ea typeface="ＭＳ Ｐゴシック" charset="0"/>
                <a:cs typeface="ＭＳ Ｐゴシック" charset="0"/>
              </a:rPr>
              <a:t> A.D.</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a:r>
            <a:br>
              <a:rPr lang="en-US">
                <a:ea typeface="ＭＳ Ｐゴシック" charset="0"/>
                <a:cs typeface="ＭＳ Ｐゴシック" charset="0"/>
              </a:rPr>
            </a:br>
            <a:r>
              <a:rPr lang="en-US">
                <a:ea typeface="ＭＳ Ｐゴシック" charset="0"/>
                <a:cs typeface="ＭＳ Ｐゴシック" charset="0"/>
              </a:rPr>
              <a:t>Alzheimer's disease can only be diagnosed post mortem, when the brain can be closely examined for the microscopic changes caused by the disease. </a:t>
            </a:r>
          </a:p>
          <a:p>
            <a:pPr eaLnBrk="1" hangingPunct="1"/>
            <a:r>
              <a:rPr lang="en-US">
                <a:ea typeface="ＭＳ Ｐゴシック" charset="0"/>
                <a:cs typeface="ＭＳ Ｐゴシック" charset="0"/>
              </a:rPr>
              <a:t>However, through thorough testing and a "process of elimination," doctors today can diagnose what they refer to as probable Alzheimer's disease with almost 90% accuracy. </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Dementia with Lewy bodies, the second most frequent cause of degenerative dementia in elderly adults, is a neurodegenerative disorder associated with abnormal structures (Lewy bodies) found in certain areas of the brain. Because these structures and many of the symptoms of dementia with Lewy bodies are associated with Parkinson's and Alzheimer's diseases, researchers do not yet understand whether dementia with Lewy bodies is a distinct clinical entity or perhaps a variant of Alzheimer's or Parkinson's disease. Recent research has revealed that Lewy bodies contain deposits of a protein called alpha-synuclein that is also linked to Parkinson's disease and multiple system atrophy. Symptoms can range from traditional parkinsonian effects, such as loss of spontaneous movement (bradykinesia), rigidity (muscles feel stiff and resist movement), tremor, and shuffling gait, to effects similar to those of Alzheimer's disease, such as acute confusion, loss of memory, and loss of, or fluctuating, cognition. Visual hallucinations may be one of the first symptoms noted, and patients may suffer from other psychiatric disturbances such as delusions and depression. Onset of the disorder usually occurs in older adults, although younger people can be affected as well. In 1996 scientists published guidelines for the diagnosis of dementia with Lewy bodies (McKeith IG, et al, Neurology, vol 47, pp 1113-1114, Nov 1996). </a:t>
            </a:r>
          </a:p>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b="1">
                <a:ea typeface="ＭＳ Ｐゴシック" charset="0"/>
                <a:cs typeface="ＭＳ Ｐゴシック" charset="0"/>
              </a:rPr>
              <a:t>Image:</a:t>
            </a:r>
          </a:p>
          <a:p>
            <a:pPr eaLnBrk="1" hangingPunct="1"/>
            <a:r>
              <a:rPr lang="en-US" b="1">
                <a:ea typeface="ＭＳ Ｐゴシック" charset="0"/>
                <a:cs typeface="ＭＳ Ｐゴシック" charset="0"/>
              </a:rPr>
              <a:t>Macroscopic pathological appearance of case 6 (P.B.) showing the severe left temporal atrophy.</a:t>
            </a:r>
            <a:r>
              <a:rPr lang="en-US">
                <a:ea typeface="ＭＳ Ｐゴシック" charset="0"/>
                <a:cs typeface="ＭＳ Ｐゴシック" charset="0"/>
              </a:rPr>
              <a:t> </a:t>
            </a:r>
          </a:p>
          <a:p>
            <a:pPr eaLnBrk="1" hangingPunct="1"/>
            <a:r>
              <a:rPr lang="en-US">
                <a:ea typeface="ＭＳ Ｐゴシック" charset="0"/>
                <a:cs typeface="ＭＳ Ｐゴシック" charset="0"/>
              </a:rPr>
              <a:t>Pathological examination revealed severe atrophy of the left temporal lobe and mild generalized cerebral atrophy (Fig. 3</a:t>
            </a:r>
            <a:r>
              <a:rPr lang="en-US">
                <a:ea typeface="ＭＳ Ｐゴシック" charset="0"/>
                <a:cs typeface="ＭＳ Ｐゴシック" charset="0"/>
                <a:hlinkClick r:id="rId3"/>
              </a:rPr>
              <a:t> </a:t>
            </a:r>
            <a:r>
              <a:rPr lang="en-US">
                <a:ea typeface="ＭＳ Ｐゴシック" charset="0"/>
                <a:cs typeface="ＭＳ Ｐゴシック" charset="0"/>
              </a:rPr>
              <a:t>). Microscopically, there was extensive Alzheimer-type pathology throughout the cerebral cortex, particularly in the temporal association cortex and perisylvian cortex. There was marked cell loss in the temporal cortex and no evidence of Pick's pathology. The lesions were typical of Alzheimer's disease but the distribution was very atypical. There were a few isolated Lewy bodies in the cortex with insignificant brainstem involvement. The pathological diagnosis was Alzheimer's disease </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This case illustrates a mixed aphasic presentation with initial problems in both semantic aspects of language (naming and word comprehension) and syntactic features (impairments both in expressive and receptive grammar), plus some phonological errors in spontaneous speech. Neuropathologically, there was a highly atypical distribution of Alzheimer's disease-type pathology, principally involving the temporal poles </a:t>
            </a:r>
          </a:p>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1770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3A09688C-DA93-9B4F-B2FA-530FE9E3389B}" type="slidenum">
              <a:rPr lang="en-US" sz="1200">
                <a:latin typeface="Arial" charset="0"/>
              </a:rPr>
              <a:pPr/>
              <a:t>10</a:t>
            </a:fld>
            <a:endParaRPr lang="en-US" sz="1200">
              <a:latin typeface="Arial"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There are several other types of dementia</a:t>
            </a:r>
            <a:r>
              <a:rPr lang="ja-JP" altLang="en-US">
                <a:ea typeface="ＭＳ Ｐゴシック" charset="0"/>
                <a:cs typeface="ＭＳ Ｐゴシック" charset="0"/>
              </a:rPr>
              <a:t>’</a:t>
            </a:r>
            <a:r>
              <a:rPr lang="en-US" altLang="ja-JP">
                <a:ea typeface="ＭＳ Ｐゴシック" charset="0"/>
                <a:cs typeface="ＭＳ Ｐゴシック" charset="0"/>
              </a:rPr>
              <a:t>s that often mimic A.D symptoms.</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Physicians have a difficult task in distinguishing these disease states from Alzheimer</a:t>
            </a:r>
            <a:r>
              <a:rPr lang="ja-JP" altLang="en-US">
                <a:ea typeface="ＭＳ Ｐゴシック" charset="0"/>
                <a:cs typeface="ＭＳ Ｐゴシック" charset="0"/>
              </a:rPr>
              <a:t>’</a:t>
            </a:r>
            <a:r>
              <a:rPr lang="en-US" altLang="ja-JP">
                <a:ea typeface="ＭＳ Ｐゴシック" charset="0"/>
                <a:cs typeface="ＭＳ Ｐゴシック" charset="0"/>
              </a:rPr>
              <a:t>s disease, which is the most common cause of dementia in older persons. It is possible for a person to have both multi-infarct dementia and Alzheimer</a:t>
            </a:r>
            <a:r>
              <a:rPr lang="ja-JP" altLang="en-US">
                <a:ea typeface="ＭＳ Ｐゴシック" charset="0"/>
                <a:cs typeface="ＭＳ Ｐゴシック" charset="0"/>
              </a:rPr>
              <a:t>’</a:t>
            </a:r>
            <a:r>
              <a:rPr lang="en-US" altLang="ja-JP">
                <a:ea typeface="ＭＳ Ｐゴシック" charset="0"/>
                <a:cs typeface="ＭＳ Ｐゴシック" charset="0"/>
              </a:rPr>
              <a:t>s disease, complicating the diagnosis further.</a:t>
            </a:r>
          </a:p>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http://www.ninds.nih.gov/disorders/dementiawithlewybodies/dementiawithlewybodies.htm</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8385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2D1E4D-65CF-6B47-91E7-8E26167BE36B}" type="datetimeFigureOut">
              <a:rPr lang="en-US" smtClean="0"/>
              <a:t>8/5/2017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37519-0A3A-9F45-8B78-5A3BBFEDFCCF}" type="slidenum">
              <a:rPr lang="en-US" smtClean="0"/>
              <a:t>‹#›</a:t>
            </a:fld>
            <a:endParaRPr lang="en-US"/>
          </a:p>
        </p:txBody>
      </p:sp>
    </p:spTree>
    <p:extLst>
      <p:ext uri="{BB962C8B-B14F-4D97-AF65-F5344CB8AC3E}">
        <p14:creationId xmlns:p14="http://schemas.microsoft.com/office/powerpoint/2010/main" val="865852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2D1E4D-65CF-6B47-91E7-8E26167BE36B}" type="datetimeFigureOut">
              <a:rPr lang="en-US" smtClean="0"/>
              <a:t>8/5/2017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37519-0A3A-9F45-8B78-5A3BBFEDFCCF}" type="slidenum">
              <a:rPr lang="en-US" smtClean="0"/>
              <a:t>‹#›</a:t>
            </a:fld>
            <a:endParaRPr lang="en-US"/>
          </a:p>
        </p:txBody>
      </p:sp>
    </p:spTree>
    <p:extLst>
      <p:ext uri="{BB962C8B-B14F-4D97-AF65-F5344CB8AC3E}">
        <p14:creationId xmlns:p14="http://schemas.microsoft.com/office/powerpoint/2010/main" val="1726335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2D1E4D-65CF-6B47-91E7-8E26167BE36B}" type="datetimeFigureOut">
              <a:rPr lang="en-US" smtClean="0"/>
              <a:t>8/5/2017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37519-0A3A-9F45-8B78-5A3BBFEDFCCF}" type="slidenum">
              <a:rPr lang="en-US" smtClean="0"/>
              <a:t>‹#›</a:t>
            </a:fld>
            <a:endParaRPr lang="en-US"/>
          </a:p>
        </p:txBody>
      </p:sp>
    </p:spTree>
    <p:extLst>
      <p:ext uri="{BB962C8B-B14F-4D97-AF65-F5344CB8AC3E}">
        <p14:creationId xmlns:p14="http://schemas.microsoft.com/office/powerpoint/2010/main" val="2021064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graphicFrame>
        <p:nvGraphicFramePr>
          <p:cNvPr id="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0286" r:id="rId3" imgW="0" imgH="0" progId="PowerPoint.Show.8">
                  <p:embed/>
                </p:oleObj>
              </mc:Choice>
              <mc:Fallback>
                <p:oleObj r:id="rId3" imgW="0" imgH="0" progId="PowerPoint.Show.8">
                  <p:embed/>
                  <p:pic>
                    <p:nvPicPr>
                      <p:cNvPr id="5"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0" y="0"/>
            <a:ext cx="12192000" cy="1066800"/>
          </a:xfrm>
        </p:spPr>
        <p:txBody>
          <a:bodyPr/>
          <a:lstStyle/>
          <a:p>
            <a:r>
              <a:rPr lang="en-US"/>
              <a:t>Click to edit Master title style</a:t>
            </a:r>
          </a:p>
        </p:txBody>
      </p:sp>
      <p:sp>
        <p:nvSpPr>
          <p:cNvPr id="3" name="Text Placeholder 2"/>
          <p:cNvSpPr>
            <a:spLocks noGrp="1"/>
          </p:cNvSpPr>
          <p:nvPr>
            <p:ph type="body" sz="half" idx="1"/>
          </p:nvPr>
        </p:nvSpPr>
        <p:spPr>
          <a:xfrm>
            <a:off x="1445686" y="1143000"/>
            <a:ext cx="52705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919384" y="1143000"/>
            <a:ext cx="5272616" cy="5334000"/>
          </a:xfrm>
        </p:spPr>
        <p:txBody>
          <a:bodyPr/>
          <a:lstStyle/>
          <a:p>
            <a:pPr lvl="0"/>
            <a:endParaRPr lang="en-US" noProof="0"/>
          </a:p>
        </p:txBody>
      </p:sp>
      <p:sp>
        <p:nvSpPr>
          <p:cNvPr id="6" name="Rectangle 5"/>
          <p:cNvSpPr>
            <a:spLocks noGrp="1" noChangeArrowheads="1"/>
          </p:cNvSpPr>
          <p:nvPr>
            <p:ph type="dt" sz="half" idx="10"/>
          </p:nvPr>
        </p:nvSpPr>
        <p:spPr>
          <a:xfrm>
            <a:off x="903817" y="6553200"/>
            <a:ext cx="2540000" cy="304800"/>
          </a:xfrm>
        </p:spPr>
        <p:txBody>
          <a:bodyPr anchor="t"/>
          <a:lstStyle>
            <a:lvl1pPr>
              <a:defRPr/>
            </a:lvl1pPr>
          </a:lstStyle>
          <a:p>
            <a:pPr>
              <a:defRPr/>
            </a:pPr>
            <a:endParaRPr lang="en-US"/>
          </a:p>
        </p:txBody>
      </p:sp>
      <p:sp>
        <p:nvSpPr>
          <p:cNvPr id="7" name="Rectangle 6"/>
          <p:cNvSpPr>
            <a:spLocks noGrp="1" noChangeArrowheads="1"/>
          </p:cNvSpPr>
          <p:nvPr>
            <p:ph type="ftr" sz="quarter" idx="11"/>
          </p:nvPr>
        </p:nvSpPr>
        <p:spPr>
          <a:xfrm>
            <a:off x="2529419" y="6553200"/>
            <a:ext cx="7224183" cy="304800"/>
          </a:xfrm>
        </p:spPr>
        <p:txBody>
          <a:bodyPr anchor="t"/>
          <a:lstStyle>
            <a:lvl1pPr>
              <a:defRPr/>
            </a:lvl1pPr>
          </a:lstStyle>
          <a:p>
            <a:pPr>
              <a:defRPr/>
            </a:pPr>
            <a:endParaRPr lang="en-US"/>
          </a:p>
        </p:txBody>
      </p:sp>
      <p:sp>
        <p:nvSpPr>
          <p:cNvPr id="8" name="Rectangle 7"/>
          <p:cNvSpPr>
            <a:spLocks noGrp="1" noChangeArrowheads="1"/>
          </p:cNvSpPr>
          <p:nvPr>
            <p:ph type="sldNum" sz="quarter" idx="12"/>
          </p:nvPr>
        </p:nvSpPr>
        <p:spPr>
          <a:xfrm>
            <a:off x="8727017" y="6553200"/>
            <a:ext cx="2540000" cy="304800"/>
          </a:xfrm>
        </p:spPr>
        <p:txBody>
          <a:bodyPr anchor="t"/>
          <a:lstStyle>
            <a:lvl1pPr>
              <a:defRPr/>
            </a:lvl1pPr>
          </a:lstStyle>
          <a:p>
            <a:pPr>
              <a:defRPr/>
            </a:pPr>
            <a:fld id="{A06B8686-303D-C34A-8AF4-D91E097661F7}" type="slidenum">
              <a:rPr lang="en-US"/>
              <a:pPr>
                <a:defRPr/>
              </a:pPr>
              <a:t>‹#›</a:t>
            </a:fld>
            <a:endParaRPr lang="en-US"/>
          </a:p>
        </p:txBody>
      </p:sp>
    </p:spTree>
    <p:extLst>
      <p:ext uri="{BB962C8B-B14F-4D97-AF65-F5344CB8AC3E}">
        <p14:creationId xmlns:p14="http://schemas.microsoft.com/office/powerpoint/2010/main" val="536884645"/>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4"/>
          <p:cNvSpPr>
            <a:spLocks noGrp="1"/>
          </p:cNvSpPr>
          <p:nvPr>
            <p:ph type="body" sz="quarter" idx="10"/>
          </p:nvPr>
        </p:nvSpPr>
        <p:spPr>
          <a:xfrm>
            <a:off x="490538" y="6264275"/>
            <a:ext cx="11202987" cy="508000"/>
          </a:xfrm>
        </p:spPr>
        <p:txBody>
          <a:bodyPr anchor="b"/>
          <a:lstStyle>
            <a:lvl1pPr marL="0" indent="0">
              <a:lnSpc>
                <a:spcPct val="85000"/>
              </a:lnSpc>
              <a:spcBef>
                <a:spcPts val="0"/>
              </a:spcBef>
              <a:spcAft>
                <a:spcPts val="0"/>
              </a:spcAft>
              <a:buNone/>
              <a:defRPr sz="1100"/>
            </a:lvl1pPr>
          </a:lstStyle>
          <a:p>
            <a:pPr lvl="0"/>
            <a:r>
              <a:rPr lang="en-US" dirty="0"/>
              <a:t>Click to edit Master text styles</a:t>
            </a:r>
          </a:p>
        </p:txBody>
      </p:sp>
    </p:spTree>
    <p:extLst>
      <p:ext uri="{BB962C8B-B14F-4D97-AF65-F5344CB8AC3E}">
        <p14:creationId xmlns:p14="http://schemas.microsoft.com/office/powerpoint/2010/main" val="179894102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2D1E4D-65CF-6B47-91E7-8E26167BE36B}" type="datetimeFigureOut">
              <a:rPr lang="en-US" smtClean="0"/>
              <a:t>8/5/2017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37519-0A3A-9F45-8B78-5A3BBFEDFCCF}" type="slidenum">
              <a:rPr lang="en-US" smtClean="0"/>
              <a:t>‹#›</a:t>
            </a:fld>
            <a:endParaRPr lang="en-US"/>
          </a:p>
        </p:txBody>
      </p:sp>
    </p:spTree>
    <p:extLst>
      <p:ext uri="{BB962C8B-B14F-4D97-AF65-F5344CB8AC3E}">
        <p14:creationId xmlns:p14="http://schemas.microsoft.com/office/powerpoint/2010/main" val="1666931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2D1E4D-65CF-6B47-91E7-8E26167BE36B}" type="datetimeFigureOut">
              <a:rPr lang="en-US" smtClean="0"/>
              <a:t>8/5/2017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37519-0A3A-9F45-8B78-5A3BBFEDFCCF}" type="slidenum">
              <a:rPr lang="en-US" smtClean="0"/>
              <a:t>‹#›</a:t>
            </a:fld>
            <a:endParaRPr lang="en-US"/>
          </a:p>
        </p:txBody>
      </p:sp>
    </p:spTree>
    <p:extLst>
      <p:ext uri="{BB962C8B-B14F-4D97-AF65-F5344CB8AC3E}">
        <p14:creationId xmlns:p14="http://schemas.microsoft.com/office/powerpoint/2010/main" val="9496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2D1E4D-65CF-6B47-91E7-8E26167BE36B}" type="datetimeFigureOut">
              <a:rPr lang="en-US" smtClean="0"/>
              <a:t>8/5/2017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37519-0A3A-9F45-8B78-5A3BBFEDFCCF}" type="slidenum">
              <a:rPr lang="en-US" smtClean="0"/>
              <a:t>‹#›</a:t>
            </a:fld>
            <a:endParaRPr lang="en-US"/>
          </a:p>
        </p:txBody>
      </p:sp>
    </p:spTree>
    <p:extLst>
      <p:ext uri="{BB962C8B-B14F-4D97-AF65-F5344CB8AC3E}">
        <p14:creationId xmlns:p14="http://schemas.microsoft.com/office/powerpoint/2010/main" val="50848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2D1E4D-65CF-6B47-91E7-8E26167BE36B}" type="datetimeFigureOut">
              <a:rPr lang="en-US" smtClean="0"/>
              <a:t>8/5/2017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637519-0A3A-9F45-8B78-5A3BBFEDFCCF}" type="slidenum">
              <a:rPr lang="en-US" smtClean="0"/>
              <a:t>‹#›</a:t>
            </a:fld>
            <a:endParaRPr lang="en-US"/>
          </a:p>
        </p:txBody>
      </p:sp>
    </p:spTree>
    <p:extLst>
      <p:ext uri="{BB962C8B-B14F-4D97-AF65-F5344CB8AC3E}">
        <p14:creationId xmlns:p14="http://schemas.microsoft.com/office/powerpoint/2010/main" val="134579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2D1E4D-65CF-6B47-91E7-8E26167BE36B}" type="datetimeFigureOut">
              <a:rPr lang="en-US" smtClean="0"/>
              <a:t>8/5/2017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637519-0A3A-9F45-8B78-5A3BBFEDFCCF}" type="slidenum">
              <a:rPr lang="en-US" smtClean="0"/>
              <a:t>‹#›</a:t>
            </a:fld>
            <a:endParaRPr lang="en-US"/>
          </a:p>
        </p:txBody>
      </p:sp>
    </p:spTree>
    <p:extLst>
      <p:ext uri="{BB962C8B-B14F-4D97-AF65-F5344CB8AC3E}">
        <p14:creationId xmlns:p14="http://schemas.microsoft.com/office/powerpoint/2010/main" val="150855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D1E4D-65CF-6B47-91E7-8E26167BE36B}" type="datetimeFigureOut">
              <a:rPr lang="en-US" smtClean="0"/>
              <a:t>8/5/2017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637519-0A3A-9F45-8B78-5A3BBFEDFCCF}" type="slidenum">
              <a:rPr lang="en-US" smtClean="0"/>
              <a:t>‹#›</a:t>
            </a:fld>
            <a:endParaRPr lang="en-US"/>
          </a:p>
        </p:txBody>
      </p:sp>
    </p:spTree>
    <p:extLst>
      <p:ext uri="{BB962C8B-B14F-4D97-AF65-F5344CB8AC3E}">
        <p14:creationId xmlns:p14="http://schemas.microsoft.com/office/powerpoint/2010/main" val="117586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2D1E4D-65CF-6B47-91E7-8E26167BE36B}" type="datetimeFigureOut">
              <a:rPr lang="en-US" smtClean="0"/>
              <a:t>8/5/2017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37519-0A3A-9F45-8B78-5A3BBFEDFCCF}" type="slidenum">
              <a:rPr lang="en-US" smtClean="0"/>
              <a:t>‹#›</a:t>
            </a:fld>
            <a:endParaRPr lang="en-US"/>
          </a:p>
        </p:txBody>
      </p:sp>
    </p:spTree>
    <p:extLst>
      <p:ext uri="{BB962C8B-B14F-4D97-AF65-F5344CB8AC3E}">
        <p14:creationId xmlns:p14="http://schemas.microsoft.com/office/powerpoint/2010/main" val="1633140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2D1E4D-65CF-6B47-91E7-8E26167BE36B}" type="datetimeFigureOut">
              <a:rPr lang="en-US" smtClean="0"/>
              <a:t>8/5/2017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37519-0A3A-9F45-8B78-5A3BBFEDFCCF}" type="slidenum">
              <a:rPr lang="en-US" smtClean="0"/>
              <a:t>‹#›</a:t>
            </a:fld>
            <a:endParaRPr lang="en-US"/>
          </a:p>
        </p:txBody>
      </p:sp>
    </p:spTree>
    <p:extLst>
      <p:ext uri="{BB962C8B-B14F-4D97-AF65-F5344CB8AC3E}">
        <p14:creationId xmlns:p14="http://schemas.microsoft.com/office/powerpoint/2010/main" val="1205387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D1E4D-65CF-6B47-91E7-8E26167BE36B}" type="datetimeFigureOut">
              <a:rPr lang="en-US" smtClean="0"/>
              <a:t>8/5/2017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37519-0A3A-9F45-8B78-5A3BBFEDFCCF}" type="slidenum">
              <a:rPr lang="en-US" smtClean="0"/>
              <a:t>‹#›</a:t>
            </a:fld>
            <a:endParaRPr lang="en-US"/>
          </a:p>
        </p:txBody>
      </p:sp>
    </p:spTree>
    <p:extLst>
      <p:ext uri="{BB962C8B-B14F-4D97-AF65-F5344CB8AC3E}">
        <p14:creationId xmlns:p14="http://schemas.microsoft.com/office/powerpoint/2010/main" val="1343075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e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tmp"/><Relationship Id="rId4" Type="http://schemas.openxmlformats.org/officeDocument/2006/relationships/image" Target="../media/image64.tmp"/></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Line 2"/>
          <p:cNvSpPr>
            <a:spLocks noChangeShapeType="1"/>
          </p:cNvSpPr>
          <p:nvPr/>
        </p:nvSpPr>
        <p:spPr bwMode="auto">
          <a:xfrm>
            <a:off x="1529797" y="1475833"/>
            <a:ext cx="9438603" cy="26987"/>
          </a:xfrm>
          <a:prstGeom prst="line">
            <a:avLst/>
          </a:prstGeom>
          <a:noFill/>
          <a:ln w="28575">
            <a:solidFill>
              <a:srgbClr val="FF0000"/>
            </a:solidFill>
            <a:round/>
            <a:headEnd/>
            <a:tailEnd/>
          </a:ln>
        </p:spPr>
        <p:txBody>
          <a:bodyPr/>
          <a:lstStyle/>
          <a:p>
            <a:endParaRPr lang="en-US" dirty="0"/>
          </a:p>
        </p:txBody>
      </p:sp>
      <p:sp>
        <p:nvSpPr>
          <p:cNvPr id="15365" name="Text Box 5"/>
          <p:cNvSpPr txBox="1">
            <a:spLocks noChangeArrowheads="1"/>
          </p:cNvSpPr>
          <p:nvPr/>
        </p:nvSpPr>
        <p:spPr bwMode="auto">
          <a:xfrm>
            <a:off x="908587" y="229285"/>
            <a:ext cx="10200090" cy="1292662"/>
          </a:xfrm>
          <a:prstGeom prst="rect">
            <a:avLst/>
          </a:prstGeom>
          <a:noFill/>
          <a:ln w="50800">
            <a:noFill/>
            <a:miter lim="800000"/>
            <a:headEnd/>
            <a:tailEnd/>
          </a:ln>
        </p:spPr>
        <p:txBody>
          <a:bodyPr wrap="square">
            <a:spAutoFit/>
          </a:bodyPr>
          <a:lstStyle/>
          <a:p>
            <a:pPr algn="ctr"/>
            <a:r>
              <a:rPr lang="en-US" sz="2600" b="1" dirty="0" smtClean="0">
                <a:solidFill>
                  <a:schemeClr val="tx2"/>
                </a:solidFill>
                <a:latin typeface="Arial"/>
                <a:cs typeface="Arial"/>
              </a:rPr>
              <a:t>18F-Florbetaben </a:t>
            </a:r>
            <a:r>
              <a:rPr lang="en-US" sz="2600" b="1" dirty="0">
                <a:solidFill>
                  <a:schemeClr val="tx2"/>
                </a:solidFill>
                <a:latin typeface="Arial"/>
                <a:cs typeface="Arial"/>
              </a:rPr>
              <a:t>PET </a:t>
            </a:r>
            <a:r>
              <a:rPr lang="en-US" sz="2600" b="1" dirty="0" smtClean="0">
                <a:solidFill>
                  <a:schemeClr val="tx2"/>
                </a:solidFill>
                <a:latin typeface="Arial"/>
                <a:cs typeface="Arial"/>
              </a:rPr>
              <a:t>Amyloid Imaging in the Clinical Management of Memory Impairment: </a:t>
            </a:r>
            <a:r>
              <a:rPr lang="en-US" sz="2600" i="1" dirty="0" smtClean="0">
                <a:solidFill>
                  <a:schemeClr val="tx2"/>
                </a:solidFill>
                <a:latin typeface="Arial"/>
                <a:cs typeface="Arial"/>
              </a:rPr>
              <a:t>Where are we now, How did we get here, and where are we going? </a:t>
            </a:r>
            <a:endParaRPr lang="en-US" sz="2600" i="1" dirty="0">
              <a:solidFill>
                <a:schemeClr val="tx2"/>
              </a:solidFill>
              <a:latin typeface="Arial"/>
              <a:cs typeface="Arial"/>
            </a:endParaRPr>
          </a:p>
        </p:txBody>
      </p:sp>
      <p:sp>
        <p:nvSpPr>
          <p:cNvPr id="15366" name="Line 6"/>
          <p:cNvSpPr>
            <a:spLocks noChangeShapeType="1"/>
          </p:cNvSpPr>
          <p:nvPr/>
        </p:nvSpPr>
        <p:spPr bwMode="auto">
          <a:xfrm>
            <a:off x="1520368" y="174191"/>
            <a:ext cx="9438603" cy="26987"/>
          </a:xfrm>
          <a:prstGeom prst="line">
            <a:avLst/>
          </a:prstGeom>
          <a:noFill/>
          <a:ln w="28575">
            <a:solidFill>
              <a:srgbClr val="FF0000"/>
            </a:solidFill>
            <a:round/>
            <a:headEnd/>
            <a:tailEnd/>
          </a:ln>
        </p:spPr>
        <p:txBody>
          <a:bodyPr/>
          <a:lstStyle/>
          <a:p>
            <a:endParaRPr lang="en-US"/>
          </a:p>
        </p:txBody>
      </p:sp>
      <p:sp>
        <p:nvSpPr>
          <p:cNvPr id="12" name="Rectangle 8"/>
          <p:cNvSpPr>
            <a:spLocks noChangeArrowheads="1"/>
          </p:cNvSpPr>
          <p:nvPr/>
        </p:nvSpPr>
        <p:spPr bwMode="auto">
          <a:xfrm>
            <a:off x="2326571" y="5076605"/>
            <a:ext cx="7137472" cy="1200329"/>
          </a:xfrm>
          <a:prstGeom prst="rect">
            <a:avLst/>
          </a:prstGeom>
          <a:noFill/>
          <a:ln w="50800">
            <a:noFill/>
            <a:miter lim="800000"/>
            <a:headEnd/>
            <a:tailEnd/>
          </a:ln>
          <a:effectLst/>
        </p:spPr>
        <p:txBody>
          <a:bodyPr wrap="square">
            <a:spAutoFit/>
          </a:bodyPr>
          <a:lstStyle/>
          <a:p>
            <a:pPr algn="ctr"/>
            <a:r>
              <a:rPr lang="en-US" dirty="0">
                <a:latin typeface="Arial"/>
                <a:cs typeface="Arial"/>
              </a:rPr>
              <a:t>John P. Seibyl, </a:t>
            </a:r>
            <a:r>
              <a:rPr lang="en-US" dirty="0" smtClean="0">
                <a:latin typeface="Arial"/>
                <a:cs typeface="Arial"/>
              </a:rPr>
              <a:t>MD</a:t>
            </a:r>
          </a:p>
          <a:p>
            <a:pPr algn="ctr"/>
            <a:r>
              <a:rPr lang="en-US" dirty="0" smtClean="0">
                <a:latin typeface="Arial"/>
                <a:cs typeface="Arial"/>
              </a:rPr>
              <a:t>Institute </a:t>
            </a:r>
            <a:r>
              <a:rPr lang="en-US" dirty="0">
                <a:latin typeface="Arial"/>
                <a:cs typeface="Arial"/>
              </a:rPr>
              <a:t>for Neurodegenerative </a:t>
            </a:r>
            <a:r>
              <a:rPr lang="en-US" dirty="0" smtClean="0">
                <a:latin typeface="Arial"/>
                <a:cs typeface="Arial"/>
              </a:rPr>
              <a:t>Disorders, MNI/</a:t>
            </a:r>
            <a:r>
              <a:rPr lang="en-US" dirty="0" err="1" smtClean="0">
                <a:latin typeface="Arial"/>
                <a:cs typeface="Arial"/>
              </a:rPr>
              <a:t>invicro</a:t>
            </a:r>
            <a:r>
              <a:rPr lang="en-US" dirty="0" smtClean="0">
                <a:latin typeface="Arial"/>
                <a:cs typeface="Arial"/>
              </a:rPr>
              <a:t>, </a:t>
            </a:r>
            <a:r>
              <a:rPr lang="en-US" dirty="0">
                <a:latin typeface="Arial"/>
                <a:cs typeface="Arial"/>
              </a:rPr>
              <a:t>LLC, and</a:t>
            </a:r>
          </a:p>
          <a:p>
            <a:pPr algn="ctr"/>
            <a:r>
              <a:rPr lang="en-US" dirty="0">
                <a:latin typeface="Arial"/>
                <a:cs typeface="Arial"/>
              </a:rPr>
              <a:t>Yale University School of Medicine, </a:t>
            </a:r>
          </a:p>
          <a:p>
            <a:pPr algn="ctr"/>
            <a:r>
              <a:rPr lang="en-US" dirty="0">
                <a:latin typeface="Arial"/>
                <a:cs typeface="Arial"/>
              </a:rPr>
              <a:t>New </a:t>
            </a:r>
            <a:r>
              <a:rPr lang="en-US" dirty="0" smtClean="0">
                <a:latin typeface="Arial"/>
                <a:cs typeface="Arial"/>
              </a:rPr>
              <a:t>Haven, USA</a:t>
            </a:r>
            <a:endParaRPr lang="en-US" dirty="0">
              <a:latin typeface="Arial"/>
              <a:cs typeface="Arial"/>
            </a:endParaRPr>
          </a:p>
        </p:txBody>
      </p:sp>
      <p:pic>
        <p:nvPicPr>
          <p:cNvPr id="13" name="Picture 6" descr="ind logo transparent bkg!"/>
          <p:cNvPicPr>
            <a:picLocks noChangeAspect="1" noChangeArrowheads="1"/>
          </p:cNvPicPr>
          <p:nvPr/>
        </p:nvPicPr>
        <p:blipFill>
          <a:blip r:embed="rId3"/>
          <a:srcRect/>
          <a:stretch>
            <a:fillRect/>
          </a:stretch>
        </p:blipFill>
        <p:spPr bwMode="auto">
          <a:xfrm>
            <a:off x="7726183" y="5732464"/>
            <a:ext cx="1447800" cy="1125537"/>
          </a:xfrm>
          <a:prstGeom prst="rect">
            <a:avLst/>
          </a:prstGeom>
          <a:solidFill>
            <a:srgbClr val="0000CC"/>
          </a:solidFill>
          <a:ln w="31750">
            <a:noFill/>
            <a:miter lim="800000"/>
            <a:headEnd/>
            <a:tailEnd/>
          </a:ln>
        </p:spPr>
      </p:pic>
      <p:pic>
        <p:nvPicPr>
          <p:cNvPr id="2" name="Picture 1"/>
          <p:cNvPicPr>
            <a:picLocks noChangeAspect="1"/>
          </p:cNvPicPr>
          <p:nvPr/>
        </p:nvPicPr>
        <p:blipFill>
          <a:blip r:embed="rId4"/>
          <a:stretch>
            <a:fillRect/>
          </a:stretch>
        </p:blipFill>
        <p:spPr>
          <a:xfrm>
            <a:off x="3791959" y="1576888"/>
            <a:ext cx="4204850" cy="3342153"/>
          </a:xfrm>
          <a:prstGeom prst="rect">
            <a:avLst/>
          </a:prstGeom>
        </p:spPr>
      </p:pic>
      <p:pic>
        <p:nvPicPr>
          <p:cNvPr id="9" name="Picture 8"/>
          <p:cNvPicPr>
            <a:picLocks noChangeAspect="1"/>
          </p:cNvPicPr>
          <p:nvPr/>
        </p:nvPicPr>
        <p:blipFill>
          <a:blip r:embed="rId5" cstate="print"/>
          <a:srcRect/>
          <a:stretch>
            <a:fillRect/>
          </a:stretch>
        </p:blipFill>
        <p:spPr bwMode="auto">
          <a:xfrm>
            <a:off x="10501938" y="5705430"/>
            <a:ext cx="932924" cy="1136076"/>
          </a:xfrm>
          <a:prstGeom prst="rect">
            <a:avLst/>
          </a:prstGeom>
          <a:noFill/>
          <a:ln w="9525">
            <a:noFill/>
            <a:miter lim="800000"/>
            <a:headEnd/>
            <a:tailEnd/>
          </a:ln>
        </p:spPr>
      </p:pic>
      <p:pic>
        <p:nvPicPr>
          <p:cNvPr id="10" name="Picture 11" descr="MNI Molecular Neuroimaging"/>
          <p:cNvPicPr>
            <a:picLocks noChangeAspect="1" noChangeArrowheads="1"/>
          </p:cNvPicPr>
          <p:nvPr/>
        </p:nvPicPr>
        <p:blipFill>
          <a:blip r:embed="rId6" cstate="print"/>
          <a:srcRect r="56382"/>
          <a:stretch>
            <a:fillRect/>
          </a:stretch>
        </p:blipFill>
        <p:spPr bwMode="auto">
          <a:xfrm>
            <a:off x="2650432" y="6051270"/>
            <a:ext cx="2208012" cy="765964"/>
          </a:xfrm>
          <a:prstGeom prst="rect">
            <a:avLst/>
          </a:prstGeom>
          <a:noFill/>
          <a:ln w="9525">
            <a:noFill/>
            <a:miter lim="800000"/>
            <a:headEnd/>
            <a:tailEnd/>
          </a:ln>
        </p:spPr>
      </p:pic>
      <p:pic>
        <p:nvPicPr>
          <p:cNvPr id="11" name="Picture 10" descr="invicro-LOGO[1].png"/>
          <p:cNvPicPr>
            <a:picLocks noChangeAspect="1"/>
          </p:cNvPicPr>
          <p:nvPr/>
        </p:nvPicPr>
        <p:blipFill>
          <a:blip r:embed="rId7" cstate="print"/>
          <a:stretch>
            <a:fillRect/>
          </a:stretch>
        </p:blipFill>
        <p:spPr>
          <a:xfrm>
            <a:off x="292883" y="6077349"/>
            <a:ext cx="2133600" cy="630729"/>
          </a:xfrm>
          <a:prstGeom prst="rect">
            <a:avLst/>
          </a:prstGeom>
        </p:spPr>
      </p:pic>
      <p:grpSp>
        <p:nvGrpSpPr>
          <p:cNvPr id="14" name="Group 13"/>
          <p:cNvGrpSpPr/>
          <p:nvPr/>
        </p:nvGrpSpPr>
        <p:grpSpPr>
          <a:xfrm>
            <a:off x="2817757" y="1489327"/>
            <a:ext cx="6381750" cy="3647855"/>
            <a:chOff x="1367506" y="1447800"/>
            <a:chExt cx="6481094" cy="3962400"/>
          </a:xfrm>
        </p:grpSpPr>
        <p:sp>
          <p:nvSpPr>
            <p:cNvPr id="15" name="Rectangle 14"/>
            <p:cNvSpPr/>
            <p:nvPr/>
          </p:nvSpPr>
          <p:spPr>
            <a:xfrm>
              <a:off x="1367506" y="1447800"/>
              <a:ext cx="6481094" cy="396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stretch>
              <a:fillRect/>
            </a:stretch>
          </p:blipFill>
          <p:spPr>
            <a:xfrm>
              <a:off x="5715000" y="3607461"/>
              <a:ext cx="1916220" cy="1624422"/>
            </a:xfrm>
            <a:prstGeom prst="rect">
              <a:avLst/>
            </a:prstGeom>
            <a:ln>
              <a:solidFill>
                <a:schemeClr val="tx1"/>
              </a:solidFill>
            </a:ln>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7506" y="1447800"/>
              <a:ext cx="1909094" cy="1909094"/>
            </a:xfrm>
            <a:prstGeom prst="rect">
              <a:avLst/>
            </a:prstGeom>
            <a:ln>
              <a:solidFill>
                <a:schemeClr val="tx1"/>
              </a:solidFill>
            </a:ln>
          </p:spPr>
        </p:pic>
        <p:pic>
          <p:nvPicPr>
            <p:cNvPr id="18" name="Picture 3"/>
            <p:cNvPicPr>
              <a:picLocks noChangeAspect="1" noChangeArrowheads="1"/>
            </p:cNvPicPr>
            <p:nvPr/>
          </p:nvPicPr>
          <p:blipFill rotWithShape="1">
            <a:blip r:embed="rId10" cstate="print"/>
            <a:srcRect l="51833" t="36244" r="26347" b="32779"/>
            <a:stretch/>
          </p:blipFill>
          <p:spPr bwMode="auto">
            <a:xfrm>
              <a:off x="1519906" y="3393775"/>
              <a:ext cx="1756694" cy="1870391"/>
            </a:xfrm>
            <a:prstGeom prst="rect">
              <a:avLst/>
            </a:prstGeom>
            <a:noFill/>
            <a:ln w="9525">
              <a:solidFill>
                <a:schemeClr val="tx1"/>
              </a:solidFill>
              <a:miter lim="800000"/>
              <a:headEnd/>
              <a:tailEnd/>
            </a:ln>
            <a:effectLst/>
          </p:spPr>
        </p:pic>
        <p:pic>
          <p:nvPicPr>
            <p:cNvPr id="19" name="Picture 3"/>
            <p:cNvPicPr>
              <a:picLocks noChangeAspect="1" noChangeArrowheads="1"/>
            </p:cNvPicPr>
            <p:nvPr/>
          </p:nvPicPr>
          <p:blipFill rotWithShape="1">
            <a:blip r:embed="rId10" cstate="print"/>
            <a:srcRect l="51833" t="67118" r="26347" b="3360"/>
            <a:stretch/>
          </p:blipFill>
          <p:spPr bwMode="auto">
            <a:xfrm>
              <a:off x="3519682" y="3460842"/>
              <a:ext cx="1694088" cy="1719020"/>
            </a:xfrm>
            <a:prstGeom prst="rect">
              <a:avLst/>
            </a:prstGeom>
            <a:noFill/>
            <a:ln w="9525">
              <a:solidFill>
                <a:schemeClr val="tx1"/>
              </a:solidFill>
              <a:miter lim="800000"/>
              <a:headEnd/>
              <a:tailEnd/>
            </a:ln>
            <a:effectLst/>
          </p:spPr>
        </p:pic>
        <p:pic>
          <p:nvPicPr>
            <p:cNvPr id="20" name="Picture 19" descr="Untitled.jpg"/>
            <p:cNvPicPr>
              <a:picLocks noChangeAspect="1"/>
            </p:cNvPicPr>
            <p:nvPr/>
          </p:nvPicPr>
          <p:blipFill rotWithShape="1">
            <a:blip r:embed="rId11">
              <a:extLst>
                <a:ext uri="{28A0092B-C50C-407E-A947-70E740481C1C}">
                  <a14:useLocalDpi xmlns:a14="http://schemas.microsoft.com/office/drawing/2010/main" val="0"/>
                </a:ext>
              </a:extLst>
            </a:blip>
            <a:srcRect l="4541" t="3472" r="70920" b="58251"/>
            <a:stretch/>
          </p:blipFill>
          <p:spPr>
            <a:xfrm>
              <a:off x="3569264" y="1575974"/>
              <a:ext cx="1625834" cy="1680494"/>
            </a:xfrm>
            <a:prstGeom prst="rect">
              <a:avLst/>
            </a:prstGeom>
            <a:ln>
              <a:solidFill>
                <a:schemeClr val="tx1"/>
              </a:solidFill>
            </a:ln>
          </p:spPr>
        </p:pic>
        <p:pic>
          <p:nvPicPr>
            <p:cNvPr id="21" name="Picture 2"/>
            <p:cNvPicPr>
              <a:picLocks noChangeAspect="1" noChangeArrowheads="1"/>
            </p:cNvPicPr>
            <p:nvPr/>
          </p:nvPicPr>
          <p:blipFill>
            <a:blip r:embed="rId12" cstate="print"/>
            <a:srcRect/>
            <a:stretch>
              <a:fillRect/>
            </a:stretch>
          </p:blipFill>
          <p:spPr bwMode="auto">
            <a:xfrm>
              <a:off x="5878620" y="1570808"/>
              <a:ext cx="1438915" cy="1928606"/>
            </a:xfrm>
            <a:prstGeom prst="rect">
              <a:avLst/>
            </a:prstGeom>
            <a:noFill/>
            <a:ln w="9525">
              <a:solidFill>
                <a:schemeClr val="tx1"/>
              </a:solidFill>
              <a:miter lim="800000"/>
              <a:headEnd/>
              <a:tailEnd/>
            </a:ln>
          </p:spPr>
        </p:pic>
      </p:grpSp>
    </p:spTree>
    <p:extLst>
      <p:ext uri="{BB962C8B-B14F-4D97-AF65-F5344CB8AC3E}">
        <p14:creationId xmlns:p14="http://schemas.microsoft.com/office/powerpoint/2010/main" val="11845535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752600" y="262162"/>
            <a:ext cx="8458200" cy="1143000"/>
          </a:xfrm>
        </p:spPr>
        <p:txBody>
          <a:bodyPr/>
          <a:lstStyle/>
          <a:p>
            <a:pPr eaLnBrk="1" hangingPunct="1">
              <a:defRPr/>
            </a:pPr>
            <a:r>
              <a:rPr lang="en-US" sz="4000" u="sng" dirty="0">
                <a:solidFill>
                  <a:schemeClr val="folHlink"/>
                </a:solidFill>
                <a:latin typeface="Arial" charset="0"/>
                <a:ea typeface="ＭＳ Ｐゴシック" charset="0"/>
                <a:cs typeface="ＭＳ Ｐゴシック" charset="0"/>
              </a:rPr>
              <a:t>Cognitive Decline is Non-Specific</a:t>
            </a:r>
          </a:p>
        </p:txBody>
      </p:sp>
      <p:sp>
        <p:nvSpPr>
          <p:cNvPr id="114691" name="Rectangle 3"/>
          <p:cNvSpPr>
            <a:spLocks noGrp="1" noChangeArrowheads="1"/>
          </p:cNvSpPr>
          <p:nvPr>
            <p:ph type="body" idx="1"/>
          </p:nvPr>
        </p:nvSpPr>
        <p:spPr>
          <a:xfrm>
            <a:off x="2743200" y="1905000"/>
            <a:ext cx="6096000" cy="2819400"/>
          </a:xfrm>
        </p:spPr>
        <p:txBody>
          <a:bodyPr>
            <a:noAutofit/>
          </a:bodyPr>
          <a:lstStyle/>
          <a:p>
            <a:pPr eaLnBrk="1" hangingPunct="1">
              <a:lnSpc>
                <a:spcPct val="80000"/>
              </a:lnSpc>
              <a:defRPr/>
            </a:pPr>
            <a:r>
              <a:rPr lang="en-US" dirty="0">
                <a:latin typeface="Arial" charset="0"/>
                <a:ea typeface="ＭＳ Ｐゴシック" charset="0"/>
                <a:cs typeface="ＭＳ Ｐゴシック" charset="0"/>
              </a:rPr>
              <a:t>Mild Cognitive Impairment (MCI)</a:t>
            </a:r>
          </a:p>
          <a:p>
            <a:pPr eaLnBrk="1" hangingPunct="1">
              <a:lnSpc>
                <a:spcPct val="80000"/>
              </a:lnSpc>
              <a:defRPr/>
            </a:pPr>
            <a:r>
              <a:rPr lang="en-US" dirty="0">
                <a:latin typeface="Arial" charset="0"/>
                <a:ea typeface="ＭＳ Ｐゴシック" charset="0"/>
                <a:cs typeface="ＭＳ Ｐゴシック" charset="0"/>
              </a:rPr>
              <a:t>Multi-Infarct or Vascular</a:t>
            </a:r>
          </a:p>
          <a:p>
            <a:pPr eaLnBrk="1" hangingPunct="1">
              <a:lnSpc>
                <a:spcPct val="80000"/>
              </a:lnSpc>
              <a:defRPr/>
            </a:pPr>
            <a:r>
              <a:rPr lang="en-US" dirty="0" err="1">
                <a:latin typeface="Arial" charset="0"/>
                <a:ea typeface="ＭＳ Ｐゴシック" charset="0"/>
                <a:cs typeface="ＭＳ Ｐゴシック" charset="0"/>
              </a:rPr>
              <a:t>Frontotemporal</a:t>
            </a:r>
            <a:r>
              <a:rPr lang="en-US" dirty="0">
                <a:latin typeface="Arial" charset="0"/>
                <a:ea typeface="ＭＳ Ｐゴシック" charset="0"/>
                <a:cs typeface="ＭＳ Ｐゴシック" charset="0"/>
              </a:rPr>
              <a:t> Dementia (Pick</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a:t>
            </a:r>
          </a:p>
          <a:p>
            <a:pPr eaLnBrk="1" hangingPunct="1">
              <a:lnSpc>
                <a:spcPct val="80000"/>
              </a:lnSpc>
              <a:defRPr/>
            </a:pPr>
            <a:r>
              <a:rPr lang="en-US" dirty="0">
                <a:latin typeface="Arial" charset="0"/>
                <a:ea typeface="ＭＳ Ｐゴシック" charset="0"/>
                <a:cs typeface="ＭＳ Ｐゴシック" charset="0"/>
              </a:rPr>
              <a:t>Dementia with </a:t>
            </a:r>
            <a:r>
              <a:rPr lang="en-US" dirty="0" err="1">
                <a:latin typeface="Arial" charset="0"/>
                <a:ea typeface="ＭＳ Ｐゴシック" charset="0"/>
                <a:cs typeface="ＭＳ Ｐゴシック" charset="0"/>
              </a:rPr>
              <a:t>Lewy</a:t>
            </a:r>
            <a:r>
              <a:rPr lang="en-US" dirty="0">
                <a:latin typeface="Arial" charset="0"/>
                <a:ea typeface="ＭＳ Ｐゴシック" charset="0"/>
                <a:cs typeface="ＭＳ Ｐゴシック" charset="0"/>
              </a:rPr>
              <a:t> Bodies</a:t>
            </a:r>
          </a:p>
          <a:p>
            <a:pPr eaLnBrk="1" hangingPunct="1">
              <a:lnSpc>
                <a:spcPct val="80000"/>
              </a:lnSpc>
              <a:defRPr/>
            </a:pPr>
            <a:r>
              <a:rPr lang="en-US" dirty="0">
                <a:latin typeface="Arial" charset="0"/>
                <a:ea typeface="ＭＳ Ｐゴシック" charset="0"/>
                <a:cs typeface="ＭＳ Ｐゴシック" charset="0"/>
              </a:rPr>
              <a:t>Parkinson</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Disease dementia</a:t>
            </a:r>
          </a:p>
          <a:p>
            <a:pPr eaLnBrk="1" hangingPunct="1">
              <a:lnSpc>
                <a:spcPct val="80000"/>
              </a:lnSpc>
              <a:defRPr/>
            </a:pPr>
            <a:r>
              <a:rPr lang="en-US" dirty="0">
                <a:latin typeface="Arial" charset="0"/>
                <a:ea typeface="ＭＳ Ｐゴシック" charset="0"/>
                <a:cs typeface="ＭＳ Ｐゴシック" charset="0"/>
              </a:rPr>
              <a:t>Pseudo-dementia of depression</a:t>
            </a:r>
          </a:p>
          <a:p>
            <a:pPr eaLnBrk="1" hangingPunct="1">
              <a:lnSpc>
                <a:spcPct val="80000"/>
              </a:lnSpc>
              <a:defRPr/>
            </a:pPr>
            <a:r>
              <a:rPr lang="en-US" dirty="0">
                <a:latin typeface="Arial" charset="0"/>
                <a:ea typeface="ＭＳ Ｐゴシック" charset="0"/>
                <a:cs typeface="ＭＳ Ｐゴシック" charset="0"/>
              </a:rPr>
              <a:t>Metabolic/endocrine disease</a:t>
            </a:r>
          </a:p>
          <a:p>
            <a:pPr eaLnBrk="1" hangingPunct="1">
              <a:lnSpc>
                <a:spcPct val="80000"/>
              </a:lnSpc>
              <a:defRPr/>
            </a:pPr>
            <a:r>
              <a:rPr lang="en-US" dirty="0">
                <a:latin typeface="Arial" charset="0"/>
                <a:ea typeface="ＭＳ Ｐゴシック" charset="0"/>
                <a:cs typeface="ＭＳ Ｐゴシック" charset="0"/>
              </a:rPr>
              <a:t>Normal aging</a:t>
            </a:r>
          </a:p>
          <a:p>
            <a:pPr eaLnBrk="1" hangingPunct="1">
              <a:lnSpc>
                <a:spcPct val="80000"/>
              </a:lnSpc>
              <a:defRPr/>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8210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32086" y="380139"/>
            <a:ext cx="9144000" cy="4295308"/>
          </a:xfrm>
          <a:prstGeom prst="rect">
            <a:avLst/>
          </a:prstGeom>
        </p:spPr>
      </p:pic>
      <p:sp>
        <p:nvSpPr>
          <p:cNvPr id="3" name="TextBox 2"/>
          <p:cNvSpPr txBox="1"/>
          <p:nvPr/>
        </p:nvSpPr>
        <p:spPr>
          <a:xfrm>
            <a:off x="2074077" y="5345863"/>
            <a:ext cx="6523261" cy="646331"/>
          </a:xfrm>
          <a:prstGeom prst="rect">
            <a:avLst/>
          </a:prstGeom>
          <a:noFill/>
        </p:spPr>
        <p:txBody>
          <a:bodyPr wrap="none" rtlCol="0">
            <a:spAutoFit/>
          </a:bodyPr>
          <a:lstStyle/>
          <a:p>
            <a:r>
              <a:rPr lang="en-US" dirty="0"/>
              <a:t>Revises NINCDS-ADRDA criteria (1984) with consideration now of </a:t>
            </a:r>
          </a:p>
          <a:p>
            <a:r>
              <a:rPr lang="en-US" dirty="0"/>
              <a:t>biomarker information in the diagnosis of probable and possible AD</a:t>
            </a:r>
          </a:p>
        </p:txBody>
      </p:sp>
    </p:spTree>
    <p:extLst>
      <p:ext uri="{BB962C8B-B14F-4D97-AF65-F5344CB8AC3E}">
        <p14:creationId xmlns:p14="http://schemas.microsoft.com/office/powerpoint/2010/main" val="1603076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0176" y="493468"/>
            <a:ext cx="6129602" cy="584776"/>
          </a:xfrm>
          <a:prstGeom prst="rect">
            <a:avLst/>
          </a:prstGeom>
          <a:noFill/>
        </p:spPr>
        <p:txBody>
          <a:bodyPr wrap="none" rtlCol="0">
            <a:spAutoFit/>
          </a:bodyPr>
          <a:lstStyle/>
          <a:p>
            <a:r>
              <a:rPr lang="en-US" sz="3200" dirty="0"/>
              <a:t>New NIA-AA Diagnostic Approaches</a:t>
            </a:r>
          </a:p>
        </p:txBody>
      </p:sp>
      <p:pic>
        <p:nvPicPr>
          <p:cNvPr id="4" name="Picture 3"/>
          <p:cNvPicPr>
            <a:picLocks noChangeAspect="1"/>
          </p:cNvPicPr>
          <p:nvPr/>
        </p:nvPicPr>
        <p:blipFill>
          <a:blip r:embed="rId3"/>
          <a:stretch>
            <a:fillRect/>
          </a:stretch>
        </p:blipFill>
        <p:spPr>
          <a:xfrm>
            <a:off x="2180175" y="1568886"/>
            <a:ext cx="7370448" cy="4086285"/>
          </a:xfrm>
          <a:prstGeom prst="rect">
            <a:avLst/>
          </a:prstGeom>
        </p:spPr>
      </p:pic>
    </p:spTree>
    <p:extLst>
      <p:ext uri="{BB962C8B-B14F-4D97-AF65-F5344CB8AC3E}">
        <p14:creationId xmlns:p14="http://schemas.microsoft.com/office/powerpoint/2010/main" val="682248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2371018" y="60857"/>
            <a:ext cx="7910513" cy="647700"/>
          </a:xfrm>
          <a:prstGeom prst="rect">
            <a:avLst/>
          </a:prstGeom>
          <a:noFill/>
          <a:ln w="50800">
            <a:noFill/>
            <a:miter lim="800000"/>
            <a:headEnd/>
            <a:tailEnd/>
          </a:ln>
        </p:spPr>
        <p:txBody>
          <a:bodyPr lIns="91567" tIns="45785" rIns="91567" bIns="45785">
            <a:spAutoFit/>
          </a:bodyPr>
          <a:lstStyle/>
          <a:p>
            <a:pPr defTabSz="915988">
              <a:defRPr/>
            </a:pPr>
            <a:r>
              <a:rPr lang="en-US" sz="3600" b="1" dirty="0">
                <a:solidFill>
                  <a:schemeClr val="tx2"/>
                </a:solidFill>
                <a:latin typeface="+mj-lt"/>
                <a:cs typeface="San serif"/>
              </a:rPr>
              <a:t>Natural History of Amyloid Burden</a:t>
            </a:r>
            <a:endParaRPr lang="en-US" sz="3600" dirty="0">
              <a:latin typeface="+mj-lt"/>
              <a:cs typeface="San serif"/>
            </a:endParaRPr>
          </a:p>
        </p:txBody>
      </p:sp>
      <p:pic>
        <p:nvPicPr>
          <p:cNvPr id="6758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500" y="863601"/>
            <a:ext cx="6781800" cy="498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90800" y="5943601"/>
            <a:ext cx="7772400" cy="800219"/>
          </a:xfrm>
          <a:prstGeom prst="rect">
            <a:avLst/>
          </a:prstGeom>
          <a:noFill/>
        </p:spPr>
        <p:txBody>
          <a:bodyPr wrap="square" rtlCol="0">
            <a:spAutoFit/>
          </a:bodyPr>
          <a:lstStyle/>
          <a:p>
            <a:r>
              <a:rPr lang="en-US" sz="1400" dirty="0" err="1"/>
              <a:t>Villemagne</a:t>
            </a:r>
            <a:r>
              <a:rPr lang="en-US" sz="1400" dirty="0"/>
              <a:t>, V. L., S. Burnham, et al. (2013). "Amyloid beta deposition, </a:t>
            </a:r>
            <a:r>
              <a:rPr lang="en-US" sz="1400" dirty="0" err="1"/>
              <a:t>neurodegeneration</a:t>
            </a:r>
            <a:r>
              <a:rPr lang="en-US" sz="1400" dirty="0"/>
              <a:t>, and cognitive decline in sporadic Alzheimer's disease: a prospective cohort study." </a:t>
            </a:r>
            <a:r>
              <a:rPr lang="en-US" sz="1400" u="sng" dirty="0"/>
              <a:t>Lancet neurology</a:t>
            </a:r>
            <a:r>
              <a:rPr lang="en-US" sz="1400" dirty="0"/>
              <a:t> 12(4): 357-367.</a:t>
            </a:r>
          </a:p>
          <a:p>
            <a:endParaRPr lang="en-US" dirty="0"/>
          </a:p>
        </p:txBody>
      </p:sp>
    </p:spTree>
    <p:extLst>
      <p:ext uri="{BB962C8B-B14F-4D97-AF65-F5344CB8AC3E}">
        <p14:creationId xmlns:p14="http://schemas.microsoft.com/office/powerpoint/2010/main" val="716751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1054100"/>
            <a:ext cx="9144000" cy="4731774"/>
          </a:xfrm>
          <a:prstGeom prst="rect">
            <a:avLst/>
          </a:prstGeom>
        </p:spPr>
      </p:pic>
      <p:sp>
        <p:nvSpPr>
          <p:cNvPr id="3" name="TextBox 2"/>
          <p:cNvSpPr txBox="1"/>
          <p:nvPr/>
        </p:nvSpPr>
        <p:spPr>
          <a:xfrm>
            <a:off x="2033630" y="260264"/>
            <a:ext cx="4544233" cy="584776"/>
          </a:xfrm>
          <a:prstGeom prst="rect">
            <a:avLst/>
          </a:prstGeom>
          <a:noFill/>
        </p:spPr>
        <p:txBody>
          <a:bodyPr wrap="none" rtlCol="0">
            <a:spAutoFit/>
          </a:bodyPr>
          <a:lstStyle/>
          <a:p>
            <a:r>
              <a:rPr lang="en-US" sz="3200" dirty="0"/>
              <a:t>A Model for Preclinical AD</a:t>
            </a:r>
          </a:p>
        </p:txBody>
      </p:sp>
    </p:spTree>
    <p:extLst>
      <p:ext uri="{BB962C8B-B14F-4D97-AF65-F5344CB8AC3E}">
        <p14:creationId xmlns:p14="http://schemas.microsoft.com/office/powerpoint/2010/main" val="710347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136423" y="310771"/>
            <a:ext cx="8153400" cy="1100137"/>
          </a:xfrm>
        </p:spPr>
        <p:txBody>
          <a:bodyPr>
            <a:normAutofit fontScale="90000"/>
          </a:bodyPr>
          <a:lstStyle/>
          <a:p>
            <a:r>
              <a:rPr lang="en-US" dirty="0">
                <a:latin typeface="Arial" charset="0"/>
              </a:rPr>
              <a:t>NIA-AA Criteria for AD Dementia</a:t>
            </a:r>
          </a:p>
        </p:txBody>
      </p:sp>
      <p:sp>
        <p:nvSpPr>
          <p:cNvPr id="57347" name="Content Placeholder 2"/>
          <p:cNvSpPr>
            <a:spLocks noGrp="1"/>
          </p:cNvSpPr>
          <p:nvPr>
            <p:ph sz="quarter" idx="1"/>
          </p:nvPr>
        </p:nvSpPr>
        <p:spPr>
          <a:xfrm>
            <a:off x="2136423" y="1600201"/>
            <a:ext cx="8153400" cy="4830763"/>
          </a:xfrm>
        </p:spPr>
        <p:txBody>
          <a:bodyPr/>
          <a:lstStyle/>
          <a:p>
            <a:pPr>
              <a:buFont typeface="Lucida Grande" charset="0"/>
              <a:buNone/>
            </a:pPr>
            <a:endParaRPr lang="en-US">
              <a:latin typeface="Arial" charset="0"/>
            </a:endParaRPr>
          </a:p>
        </p:txBody>
      </p:sp>
      <p:graphicFrame>
        <p:nvGraphicFramePr>
          <p:cNvPr id="4" name="Table 3"/>
          <p:cNvGraphicFramePr>
            <a:graphicFrameLocks noGrp="1"/>
          </p:cNvGraphicFramePr>
          <p:nvPr>
            <p:extLst/>
          </p:nvPr>
        </p:nvGraphicFramePr>
        <p:xfrm>
          <a:off x="2136423" y="1600200"/>
          <a:ext cx="8153400" cy="5120640"/>
        </p:xfrm>
        <a:graphic>
          <a:graphicData uri="http://schemas.openxmlformats.org/drawingml/2006/table">
            <a:tbl>
              <a:tblPr/>
              <a:tblGrid>
                <a:gridCol w="4076700">
                  <a:extLst>
                    <a:ext uri="{9D8B030D-6E8A-4147-A177-3AD203B41FA5}">
                      <a16:colId xmlns="" xmlns:a16="http://schemas.microsoft.com/office/drawing/2014/main" val="20000"/>
                    </a:ext>
                  </a:extLst>
                </a:gridCol>
                <a:gridCol w="4076700">
                  <a:extLst>
                    <a:ext uri="{9D8B030D-6E8A-4147-A177-3AD203B41FA5}">
                      <a16:colId xmlns="" xmlns:a16="http://schemas.microsoft.com/office/drawing/2014/main" val="20001"/>
                    </a:ext>
                  </a:extLst>
                </a:gridCol>
              </a:tblGrid>
              <a:tr h="1073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ＭＳ Ｐゴシック" charset="0"/>
                          <a:cs typeface="ＭＳ Ｐゴシック" charset="0"/>
                        </a:rPr>
                        <a:t>NIA-AA Criteria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Characteristics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1073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Definite AD Dementia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CC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Pathologically Proven with Typical Clinical Course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CCCD"/>
                    </a:solidFill>
                  </a:tcPr>
                </a:tc>
                <a:extLst>
                  <a:ext uri="{0D108BD9-81ED-4DB2-BD59-A6C34878D82A}">
                    <a16:rowId xmlns="" xmlns:a16="http://schemas.microsoft.com/office/drawing/2014/main" val="10001"/>
                  </a:ext>
                </a:extLst>
              </a:tr>
              <a:tr h="749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Probable AD Dementia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7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 May be Biomarker Enhanced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7E8"/>
                    </a:solidFill>
                  </a:tcPr>
                </a:tc>
                <a:extLst>
                  <a:ext uri="{0D108BD9-81ED-4DB2-BD59-A6C34878D82A}">
                    <a16:rowId xmlns="" xmlns:a16="http://schemas.microsoft.com/office/drawing/2014/main" val="10002"/>
                  </a:ext>
                </a:extLst>
              </a:tr>
              <a:tr h="1295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Possible AD Dementia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CC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Atypical Presentation</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Comorbidities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May be Biomarker Enhanced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CCCD"/>
                    </a:solidFill>
                  </a:tcPr>
                </a:tc>
                <a:extLst>
                  <a:ext uri="{0D108BD9-81ED-4DB2-BD59-A6C34878D82A}">
                    <a16:rowId xmlns="" xmlns:a16="http://schemas.microsoft.com/office/drawing/2014/main" val="10003"/>
                  </a:ext>
                </a:extLst>
              </a:tr>
              <a:tr h="596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Not 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7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rPr>
                        <a:t>Negative Biomarkers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5E7E8"/>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82194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634" y="-108335"/>
            <a:ext cx="10787743" cy="1325563"/>
          </a:xfrm>
        </p:spPr>
        <p:txBody>
          <a:bodyPr>
            <a:normAutofit/>
          </a:bodyPr>
          <a:lstStyle/>
          <a:p>
            <a:r>
              <a:rPr lang="en-GB" sz="3600" dirty="0" err="1"/>
              <a:t>SUVR</a:t>
            </a:r>
            <a:r>
              <a:rPr lang="en-GB" sz="3600" dirty="0"/>
              <a:t> amyloid PET concordance with CSF biomarkers</a:t>
            </a:r>
          </a:p>
        </p:txBody>
      </p:sp>
      <p:sp>
        <p:nvSpPr>
          <p:cNvPr id="6" name="TextBox 5"/>
          <p:cNvSpPr txBox="1"/>
          <p:nvPr/>
        </p:nvSpPr>
        <p:spPr>
          <a:xfrm>
            <a:off x="699254" y="986960"/>
            <a:ext cx="1440000" cy="360000"/>
          </a:xfrm>
          <a:prstGeom prst="rect">
            <a:avLst/>
          </a:prstGeom>
          <a:solidFill>
            <a:schemeClr val="accent2"/>
          </a:solidFill>
        </p:spPr>
        <p:txBody>
          <a:bodyPr wrap="square" lIns="0" tIns="0" rIns="0" bIns="0" rtlCol="0" anchor="ctr">
            <a:spAutoFit/>
          </a:bodyPr>
          <a:lstStyle/>
          <a:p>
            <a:pPr algn="ctr"/>
            <a:r>
              <a:rPr lang="en-GB" b="1">
                <a:solidFill>
                  <a:schemeClr val="bg1"/>
                </a:solidFill>
              </a:rPr>
              <a:t>BioFINDER</a:t>
            </a:r>
            <a:endParaRPr lang="en-GB" b="1" dirty="0">
              <a:solidFill>
                <a:schemeClr val="bg1"/>
              </a:solidFill>
            </a:endParaRPr>
          </a:p>
        </p:txBody>
      </p:sp>
      <p:grpSp>
        <p:nvGrpSpPr>
          <p:cNvPr id="26" name="Group 25"/>
          <p:cNvGrpSpPr/>
          <p:nvPr/>
        </p:nvGrpSpPr>
        <p:grpSpPr>
          <a:xfrm>
            <a:off x="10993015" y="4918182"/>
            <a:ext cx="1512192" cy="951424"/>
            <a:chOff x="10551410" y="3235171"/>
            <a:chExt cx="1512192" cy="951424"/>
          </a:xfrm>
        </p:grpSpPr>
        <p:sp>
          <p:nvSpPr>
            <p:cNvPr id="29" name="TextBox 28"/>
            <p:cNvSpPr txBox="1"/>
            <p:nvPr/>
          </p:nvSpPr>
          <p:spPr>
            <a:xfrm>
              <a:off x="10551410" y="3235171"/>
              <a:ext cx="1512192" cy="661735"/>
            </a:xfrm>
            <a:prstGeom prst="rect">
              <a:avLst/>
            </a:prstGeom>
            <a:noFill/>
          </p:spPr>
          <p:txBody>
            <a:bodyPr wrap="square" rtlCol="0" anchor="t" anchorCtr="0">
              <a:noAutofit/>
            </a:bodyPr>
            <a:lstStyle/>
            <a:p>
              <a:pPr lvl="0" eaLnBrk="0" fontAlgn="base" hangingPunct="0">
                <a:spcBef>
                  <a:spcPct val="50000"/>
                </a:spcBef>
                <a:spcAft>
                  <a:spcPct val="0"/>
                </a:spcAft>
                <a:defRPr/>
              </a:pPr>
              <a:r>
                <a:rPr kumimoji="0" lang="en-US" sz="1400" b="1" i="0" u="none" strike="noStrike" kern="0" cap="none" spc="0" normalizeH="0" baseline="0" noProof="0" dirty="0">
                  <a:ln>
                    <a:noFill/>
                  </a:ln>
                  <a:solidFill>
                    <a:srgbClr val="000000"/>
                  </a:solidFill>
                  <a:effectLst/>
                  <a:uLnTx/>
                  <a:uFillTx/>
                  <a:latin typeface="Arial"/>
                  <a:ea typeface="+mn-ea"/>
                  <a:cs typeface="+mn-cs"/>
                </a:rPr>
                <a:t>PET </a:t>
              </a:r>
              <a:r>
                <a:rPr lang="en-US" sz="1400" b="1" kern="0" dirty="0" smtClean="0">
                  <a:solidFill>
                    <a:srgbClr val="000000"/>
                  </a:solidFill>
                </a:rPr>
                <a:t>visual</a:t>
              </a: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sp>
          <p:nvSpPr>
            <p:cNvPr id="30" name="Isosceles Triangle 29"/>
            <p:cNvSpPr/>
            <p:nvPr/>
          </p:nvSpPr>
          <p:spPr bwMode="auto">
            <a:xfrm>
              <a:off x="10701987" y="3601143"/>
              <a:ext cx="45140" cy="45140"/>
            </a:xfrm>
            <a:prstGeom prst="triangle">
              <a:avLst/>
            </a:prstGeom>
            <a:solidFill>
              <a:schemeClr val="accent5">
                <a:lumMod val="50000"/>
              </a:schemeClr>
            </a:solidFill>
            <a:ln w="3175" cap="flat" cmpd="sng" algn="ctr">
              <a:solidFill>
                <a:schemeClr val="accent5">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1"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 name="TextBox 31"/>
            <p:cNvSpPr txBox="1"/>
            <p:nvPr/>
          </p:nvSpPr>
          <p:spPr>
            <a:xfrm>
              <a:off x="10782806" y="3469825"/>
              <a:ext cx="933563" cy="307777"/>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Positive</a:t>
              </a:r>
            </a:p>
          </p:txBody>
        </p:sp>
        <p:sp>
          <p:nvSpPr>
            <p:cNvPr id="33" name="Oval 32"/>
            <p:cNvSpPr/>
            <p:nvPr/>
          </p:nvSpPr>
          <p:spPr bwMode="auto">
            <a:xfrm>
              <a:off x="10701157" y="3816925"/>
              <a:ext cx="46800" cy="45140"/>
            </a:xfrm>
            <a:prstGeom prst="ellipse">
              <a:avLst/>
            </a:prstGeom>
            <a:solidFill>
              <a:schemeClr val="accent1"/>
            </a:solidFill>
            <a:ln w="317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1"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4" name="TextBox 33"/>
            <p:cNvSpPr txBox="1"/>
            <p:nvPr/>
          </p:nvSpPr>
          <p:spPr>
            <a:xfrm>
              <a:off x="10773107" y="3674322"/>
              <a:ext cx="924229" cy="307777"/>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Negative</a:t>
              </a:r>
            </a:p>
          </p:txBody>
        </p:sp>
        <p:sp>
          <p:nvSpPr>
            <p:cNvPr id="35" name="TextBox 34"/>
            <p:cNvSpPr txBox="1"/>
            <p:nvPr/>
          </p:nvSpPr>
          <p:spPr>
            <a:xfrm>
              <a:off x="10789491" y="3878818"/>
              <a:ext cx="926878" cy="307777"/>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Cut-off </a:t>
              </a:r>
            </a:p>
          </p:txBody>
        </p:sp>
        <p:cxnSp>
          <p:nvCxnSpPr>
            <p:cNvPr id="36" name="Straight Connector 35"/>
            <p:cNvCxnSpPr/>
            <p:nvPr/>
          </p:nvCxnSpPr>
          <p:spPr bwMode="auto">
            <a:xfrm>
              <a:off x="10645224" y="4032707"/>
              <a:ext cx="158667" cy="0"/>
            </a:xfrm>
            <a:prstGeom prst="line">
              <a:avLst/>
            </a:prstGeom>
            <a:solidFill>
              <a:schemeClr val="accent1"/>
            </a:solidFill>
            <a:ln w="25400" cap="sq" cmpd="sng" algn="ctr">
              <a:solidFill>
                <a:schemeClr val="tx1"/>
              </a:solidFill>
              <a:prstDash val="sysDot"/>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 name="TextBox 20"/>
          <p:cNvSpPr txBox="1"/>
          <p:nvPr/>
        </p:nvSpPr>
        <p:spPr>
          <a:xfrm rot="16200000">
            <a:off x="-777767" y="3541359"/>
            <a:ext cx="2804368" cy="215444"/>
          </a:xfrm>
          <a:prstGeom prst="rect">
            <a:avLst/>
          </a:prstGeom>
          <a:solidFill>
            <a:schemeClr val="bg1"/>
          </a:solidFill>
          <a:ln>
            <a:noFill/>
          </a:ln>
        </p:spPr>
        <p:txBody>
          <a:bodyPr wrap="square" lIns="0" tIns="0" rIns="0" bIns="0" rtlCol="0" anchor="ctr">
            <a:spAutoFit/>
          </a:bodyPr>
          <a:lstStyle/>
          <a:p>
            <a:pPr algn="ctr"/>
            <a:r>
              <a:rPr lang="en-GB" sz="1400" b="1" dirty="0"/>
              <a:t>SUVR</a:t>
            </a:r>
          </a:p>
        </p:txBody>
      </p:sp>
      <p:grpSp>
        <p:nvGrpSpPr>
          <p:cNvPr id="28" name="Group 27"/>
          <p:cNvGrpSpPr/>
          <p:nvPr/>
        </p:nvGrpSpPr>
        <p:grpSpPr>
          <a:xfrm>
            <a:off x="665684" y="2064286"/>
            <a:ext cx="4983691" cy="4078823"/>
            <a:chOff x="1888177" y="2092522"/>
            <a:chExt cx="4083146" cy="3298984"/>
          </a:xfrm>
        </p:grpSpPr>
        <p:pic>
          <p:nvPicPr>
            <p:cNvPr id="223" name="Picture 222"/>
            <p:cNvPicPr>
              <a:picLocks noChangeAspect="1"/>
            </p:cNvPicPr>
            <p:nvPr/>
          </p:nvPicPr>
          <p:blipFill rotWithShape="1">
            <a:blip r:embed="rId2">
              <a:extLst>
                <a:ext uri="{28A0092B-C50C-407E-A947-70E740481C1C}">
                  <a14:useLocalDpi xmlns:a14="http://schemas.microsoft.com/office/drawing/2010/main" val="0"/>
                </a:ext>
              </a:extLst>
            </a:blip>
            <a:srcRect l="6006" t="9865" r="67230" b="26802"/>
            <a:stretch/>
          </p:blipFill>
          <p:spPr>
            <a:xfrm>
              <a:off x="2455588" y="2092522"/>
              <a:ext cx="3515735" cy="3090763"/>
            </a:xfrm>
            <a:prstGeom prst="rect">
              <a:avLst/>
            </a:prstGeom>
          </p:spPr>
        </p:pic>
        <p:grpSp>
          <p:nvGrpSpPr>
            <p:cNvPr id="20" name="Group 19"/>
            <p:cNvGrpSpPr/>
            <p:nvPr/>
          </p:nvGrpSpPr>
          <p:grpSpPr>
            <a:xfrm>
              <a:off x="1888177" y="2196579"/>
              <a:ext cx="3859480" cy="3194927"/>
              <a:chOff x="2145600" y="1258432"/>
              <a:chExt cx="2648093" cy="2317883"/>
            </a:xfrm>
          </p:grpSpPr>
          <p:grpSp>
            <p:nvGrpSpPr>
              <p:cNvPr id="39" name="Group 38"/>
              <p:cNvGrpSpPr/>
              <p:nvPr/>
            </p:nvGrpSpPr>
            <p:grpSpPr>
              <a:xfrm>
                <a:off x="2840197" y="3391649"/>
                <a:ext cx="1604377" cy="184666"/>
                <a:chOff x="1452133" y="3309858"/>
                <a:chExt cx="1604377" cy="184666"/>
              </a:xfrm>
            </p:grpSpPr>
            <p:sp>
              <p:nvSpPr>
                <p:cNvPr id="59" name="TextBox 58"/>
                <p:cNvSpPr txBox="1"/>
                <p:nvPr/>
              </p:nvSpPr>
              <p:spPr>
                <a:xfrm>
                  <a:off x="2084403" y="3309858"/>
                  <a:ext cx="339837" cy="184666"/>
                </a:xfrm>
                <a:prstGeom prst="rect">
                  <a:avLst/>
                </a:prstGeom>
                <a:noFill/>
                <a:ln>
                  <a:noFill/>
                </a:ln>
              </p:spPr>
              <p:txBody>
                <a:bodyPr wrap="non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2000</a:t>
                  </a:r>
                </a:p>
              </p:txBody>
            </p:sp>
            <p:sp>
              <p:nvSpPr>
                <p:cNvPr id="61" name="TextBox 60"/>
                <p:cNvSpPr txBox="1"/>
                <p:nvPr/>
              </p:nvSpPr>
              <p:spPr>
                <a:xfrm>
                  <a:off x="1452133" y="3309858"/>
                  <a:ext cx="339837" cy="184666"/>
                </a:xfrm>
                <a:prstGeom prst="rect">
                  <a:avLst/>
                </a:prstGeom>
                <a:noFill/>
                <a:ln>
                  <a:noFill/>
                </a:ln>
              </p:spPr>
              <p:txBody>
                <a:bodyPr wrap="non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1000</a:t>
                  </a:r>
                </a:p>
              </p:txBody>
            </p:sp>
            <p:sp>
              <p:nvSpPr>
                <p:cNvPr id="63" name="TextBox 62"/>
                <p:cNvSpPr txBox="1"/>
                <p:nvPr/>
              </p:nvSpPr>
              <p:spPr>
                <a:xfrm>
                  <a:off x="2716673" y="3309858"/>
                  <a:ext cx="339837" cy="184666"/>
                </a:xfrm>
                <a:prstGeom prst="rect">
                  <a:avLst/>
                </a:prstGeom>
                <a:noFill/>
                <a:ln>
                  <a:noFill/>
                </a:ln>
              </p:spPr>
              <p:txBody>
                <a:bodyPr wrap="non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3000</a:t>
                  </a:r>
                </a:p>
              </p:txBody>
            </p:sp>
          </p:grpSp>
          <p:grpSp>
            <p:nvGrpSpPr>
              <p:cNvPr id="4" name="Group 3"/>
              <p:cNvGrpSpPr/>
              <p:nvPr/>
            </p:nvGrpSpPr>
            <p:grpSpPr>
              <a:xfrm>
                <a:off x="2494553" y="1258432"/>
                <a:ext cx="2299140" cy="2016469"/>
                <a:chOff x="2494553" y="1258432"/>
                <a:chExt cx="2299140" cy="2016469"/>
              </a:xfrm>
            </p:grpSpPr>
            <p:cxnSp>
              <p:nvCxnSpPr>
                <p:cNvPr id="57" name="Straight Connector 56"/>
                <p:cNvCxnSpPr/>
                <p:nvPr/>
              </p:nvCxnSpPr>
              <p:spPr bwMode="auto">
                <a:xfrm>
                  <a:off x="2494553" y="1258432"/>
                  <a:ext cx="0" cy="2003472"/>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a:off x="2494553" y="3274901"/>
                  <a:ext cx="229914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 name="Group 46"/>
              <p:cNvGrpSpPr/>
              <p:nvPr/>
            </p:nvGrpSpPr>
            <p:grpSpPr>
              <a:xfrm>
                <a:off x="3009320" y="3285818"/>
                <a:ext cx="1265334" cy="72000"/>
                <a:chOff x="1621256" y="3188852"/>
                <a:chExt cx="1265334" cy="72000"/>
              </a:xfrm>
            </p:grpSpPr>
            <p:cxnSp>
              <p:nvCxnSpPr>
                <p:cNvPr id="54" name="Straight Connector 53"/>
                <p:cNvCxnSpPr/>
                <p:nvPr/>
              </p:nvCxnSpPr>
              <p:spPr bwMode="auto">
                <a:xfrm rot="5400000">
                  <a:off x="2217923" y="3224852"/>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rot="5400000">
                  <a:off x="1585256" y="3224852"/>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Connector 63"/>
                <p:cNvCxnSpPr/>
                <p:nvPr/>
              </p:nvCxnSpPr>
              <p:spPr bwMode="auto">
                <a:xfrm rot="5400000">
                  <a:off x="2850590" y="3224852"/>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 name="Group 14"/>
              <p:cNvGrpSpPr/>
              <p:nvPr/>
            </p:nvGrpSpPr>
            <p:grpSpPr>
              <a:xfrm>
                <a:off x="2404799" y="1666800"/>
                <a:ext cx="72001" cy="1566000"/>
                <a:chOff x="2404799" y="1666800"/>
                <a:chExt cx="72001" cy="1566000"/>
              </a:xfrm>
            </p:grpSpPr>
            <p:cxnSp>
              <p:nvCxnSpPr>
                <p:cNvPr id="50" name="Straight Connector 49"/>
                <p:cNvCxnSpPr/>
                <p:nvPr/>
              </p:nvCxnSpPr>
              <p:spPr bwMode="auto">
                <a:xfrm rot="10800000">
                  <a:off x="2404800" y="2188800"/>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rot="10800000">
                  <a:off x="2404800" y="2710800"/>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rot="10800000">
                  <a:off x="2404799" y="1666800"/>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3" name="Straight Connector 232"/>
                <p:cNvCxnSpPr/>
                <p:nvPr/>
              </p:nvCxnSpPr>
              <p:spPr bwMode="auto">
                <a:xfrm rot="10800000">
                  <a:off x="2404800" y="3232800"/>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 name="Group 15"/>
              <p:cNvGrpSpPr/>
              <p:nvPr/>
            </p:nvGrpSpPr>
            <p:grpSpPr>
              <a:xfrm>
                <a:off x="2145600" y="1576800"/>
                <a:ext cx="213200" cy="1747066"/>
                <a:chOff x="2145600" y="1576800"/>
                <a:chExt cx="213200" cy="1747066"/>
              </a:xfrm>
            </p:grpSpPr>
            <p:sp>
              <p:nvSpPr>
                <p:cNvPr id="42" name="TextBox 41"/>
                <p:cNvSpPr txBox="1"/>
                <p:nvPr/>
              </p:nvSpPr>
              <p:spPr>
                <a:xfrm>
                  <a:off x="2145600" y="2618400"/>
                  <a:ext cx="213200" cy="184666"/>
                </a:xfrm>
                <a:prstGeom prst="rect">
                  <a:avLst/>
                </a:prstGeom>
                <a:noFill/>
                <a:ln>
                  <a:noFill/>
                </a:ln>
              </p:spPr>
              <p:txBody>
                <a:bodyPr wrap="none"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1.2</a:t>
                  </a:r>
                </a:p>
              </p:txBody>
            </p:sp>
            <p:sp>
              <p:nvSpPr>
                <p:cNvPr id="43" name="TextBox 42"/>
                <p:cNvSpPr txBox="1"/>
                <p:nvPr/>
              </p:nvSpPr>
              <p:spPr>
                <a:xfrm>
                  <a:off x="2145600" y="2097600"/>
                  <a:ext cx="213200" cy="184666"/>
                </a:xfrm>
                <a:prstGeom prst="rect">
                  <a:avLst/>
                </a:prstGeom>
                <a:noFill/>
                <a:ln>
                  <a:noFill/>
                </a:ln>
              </p:spPr>
              <p:txBody>
                <a:bodyPr wrap="none"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1.6</a:t>
                  </a:r>
                </a:p>
              </p:txBody>
            </p:sp>
            <p:sp>
              <p:nvSpPr>
                <p:cNvPr id="45" name="TextBox 44"/>
                <p:cNvSpPr txBox="1"/>
                <p:nvPr/>
              </p:nvSpPr>
              <p:spPr>
                <a:xfrm>
                  <a:off x="2145600" y="1576800"/>
                  <a:ext cx="213200" cy="184666"/>
                </a:xfrm>
                <a:prstGeom prst="rect">
                  <a:avLst/>
                </a:prstGeom>
                <a:noFill/>
                <a:ln>
                  <a:noFill/>
                </a:ln>
              </p:spPr>
              <p:txBody>
                <a:bodyPr wrap="none"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2.0</a:t>
                  </a:r>
                </a:p>
              </p:txBody>
            </p:sp>
            <p:sp>
              <p:nvSpPr>
                <p:cNvPr id="234" name="TextBox 233"/>
                <p:cNvSpPr txBox="1"/>
                <p:nvPr/>
              </p:nvSpPr>
              <p:spPr>
                <a:xfrm>
                  <a:off x="2145600" y="3139200"/>
                  <a:ext cx="213200" cy="184666"/>
                </a:xfrm>
                <a:prstGeom prst="rect">
                  <a:avLst/>
                </a:prstGeom>
                <a:noFill/>
                <a:ln>
                  <a:noFill/>
                </a:ln>
              </p:spPr>
              <p:txBody>
                <a:bodyPr wrap="none"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0.8</a:t>
                  </a:r>
                </a:p>
              </p:txBody>
            </p:sp>
          </p:grpSp>
        </p:grpSp>
      </p:grpSp>
      <p:sp>
        <p:nvSpPr>
          <p:cNvPr id="27" name="Rectangle 26"/>
          <p:cNvSpPr/>
          <p:nvPr/>
        </p:nvSpPr>
        <p:spPr bwMode="auto">
          <a:xfrm>
            <a:off x="6772275" y="3652465"/>
            <a:ext cx="730833" cy="14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Imago-Medium" pitchFamily="2" charset="0"/>
              <a:ea typeface="MS PGothic" pitchFamily="34" charset="-128"/>
            </a:endParaRPr>
          </a:p>
        </p:txBody>
      </p:sp>
      <p:sp>
        <p:nvSpPr>
          <p:cNvPr id="378" name="Rectangle 377"/>
          <p:cNvSpPr/>
          <p:nvPr/>
        </p:nvSpPr>
        <p:spPr bwMode="auto">
          <a:xfrm>
            <a:off x="4066517" y="3605996"/>
            <a:ext cx="730833" cy="14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Imago-Medium" pitchFamily="2" charset="0"/>
              <a:ea typeface="MS PGothic" pitchFamily="34" charset="-128"/>
            </a:endParaRPr>
          </a:p>
        </p:txBody>
      </p:sp>
      <p:sp>
        <p:nvSpPr>
          <p:cNvPr id="379" name="Rectangle 378"/>
          <p:cNvSpPr/>
          <p:nvPr/>
        </p:nvSpPr>
        <p:spPr bwMode="auto">
          <a:xfrm>
            <a:off x="6772275" y="1185400"/>
            <a:ext cx="730833" cy="14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Imago-Medium" pitchFamily="2" charset="0"/>
              <a:ea typeface="MS PGothic" pitchFamily="34" charset="-128"/>
            </a:endParaRPr>
          </a:p>
        </p:txBody>
      </p:sp>
      <p:sp>
        <p:nvSpPr>
          <p:cNvPr id="380" name="Rectangle 379"/>
          <p:cNvSpPr/>
          <p:nvPr/>
        </p:nvSpPr>
        <p:spPr bwMode="auto">
          <a:xfrm>
            <a:off x="3887365" y="1185400"/>
            <a:ext cx="730833" cy="14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Imago-Medium" pitchFamily="2" charset="0"/>
              <a:ea typeface="MS PGothic" pitchFamily="34" charset="-128"/>
            </a:endParaRPr>
          </a:p>
        </p:txBody>
      </p:sp>
      <p:grpSp>
        <p:nvGrpSpPr>
          <p:cNvPr id="38" name="Group 37"/>
          <p:cNvGrpSpPr/>
          <p:nvPr/>
        </p:nvGrpSpPr>
        <p:grpSpPr>
          <a:xfrm>
            <a:off x="5350107" y="1810377"/>
            <a:ext cx="5539314" cy="4659739"/>
            <a:chOff x="7485688" y="3626928"/>
            <a:chExt cx="2931486" cy="2637597"/>
          </a:xfrm>
        </p:grpSpPr>
        <p:grpSp>
          <p:nvGrpSpPr>
            <p:cNvPr id="37" name="Group 36"/>
            <p:cNvGrpSpPr/>
            <p:nvPr/>
          </p:nvGrpSpPr>
          <p:grpSpPr>
            <a:xfrm>
              <a:off x="7485688" y="3768128"/>
              <a:ext cx="2889399" cy="2496397"/>
              <a:chOff x="7485688" y="3768128"/>
              <a:chExt cx="2889399" cy="2496397"/>
            </a:xfrm>
          </p:grpSpPr>
          <p:grpSp>
            <p:nvGrpSpPr>
              <p:cNvPr id="127" name="Group 126"/>
              <p:cNvGrpSpPr/>
              <p:nvPr/>
            </p:nvGrpSpPr>
            <p:grpSpPr>
              <a:xfrm>
                <a:off x="7485688" y="3768128"/>
                <a:ext cx="2889399" cy="2281914"/>
                <a:chOff x="1831865" y="1457607"/>
                <a:chExt cx="2889399" cy="2432985"/>
              </a:xfrm>
            </p:grpSpPr>
            <p:sp>
              <p:nvSpPr>
                <p:cNvPr id="128" name="TextBox 127"/>
                <p:cNvSpPr txBox="1"/>
                <p:nvPr/>
              </p:nvSpPr>
              <p:spPr>
                <a:xfrm rot="16200000">
                  <a:off x="922319" y="2367153"/>
                  <a:ext cx="2034536" cy="215444"/>
                </a:xfrm>
                <a:prstGeom prst="rect">
                  <a:avLst/>
                </a:prstGeom>
                <a:solidFill>
                  <a:schemeClr val="bg1"/>
                </a:solidFill>
                <a:ln>
                  <a:noFill/>
                </a:ln>
              </p:spPr>
              <p:txBody>
                <a:bodyPr wrap="square" lIns="0" tIns="0" rIns="0" bIns="0" rtlCol="0" anchor="ctr">
                  <a:spAutoFit/>
                </a:bodyPr>
                <a:lstStyle/>
                <a:p>
                  <a:pPr algn="ctr"/>
                  <a:r>
                    <a:rPr lang="en-GB" sz="1400" b="1" dirty="0"/>
                    <a:t>SUVR</a:t>
                  </a:r>
                </a:p>
              </p:txBody>
            </p:sp>
            <p:grpSp>
              <p:nvGrpSpPr>
                <p:cNvPr id="129" name="Group 128"/>
                <p:cNvGrpSpPr/>
                <p:nvPr/>
              </p:nvGrpSpPr>
              <p:grpSpPr>
                <a:xfrm>
                  <a:off x="2073171" y="1466661"/>
                  <a:ext cx="2648093" cy="2423931"/>
                  <a:chOff x="-2980942" y="1439500"/>
                  <a:chExt cx="2648093" cy="2423931"/>
                </a:xfrm>
              </p:grpSpPr>
              <p:grpSp>
                <p:nvGrpSpPr>
                  <p:cNvPr id="130" name="Group 129"/>
                  <p:cNvGrpSpPr/>
                  <p:nvPr/>
                </p:nvGrpSpPr>
                <p:grpSpPr>
                  <a:xfrm>
                    <a:off x="-2283062" y="3666539"/>
                    <a:ext cx="1598182" cy="196892"/>
                    <a:chOff x="1455416" y="3403680"/>
                    <a:chExt cx="1598182" cy="196892"/>
                  </a:xfrm>
                </p:grpSpPr>
                <p:sp>
                  <p:nvSpPr>
                    <p:cNvPr id="147" name="TextBox 146"/>
                    <p:cNvSpPr txBox="1"/>
                    <p:nvPr/>
                  </p:nvSpPr>
                  <p:spPr>
                    <a:xfrm>
                      <a:off x="2084987" y="3403680"/>
                      <a:ext cx="339837" cy="196891"/>
                    </a:xfrm>
                    <a:prstGeom prst="rect">
                      <a:avLst/>
                    </a:prstGeom>
                    <a:noFill/>
                    <a:ln>
                      <a:noFill/>
                    </a:ln>
                  </p:spPr>
                  <p:txBody>
                    <a:bodyPr wrap="non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2000</a:t>
                      </a:r>
                    </a:p>
                  </p:txBody>
                </p:sp>
                <p:sp>
                  <p:nvSpPr>
                    <p:cNvPr id="148" name="TextBox 147"/>
                    <p:cNvSpPr txBox="1"/>
                    <p:nvPr/>
                  </p:nvSpPr>
                  <p:spPr>
                    <a:xfrm>
                      <a:off x="1455416" y="3403680"/>
                      <a:ext cx="339837" cy="196892"/>
                    </a:xfrm>
                    <a:prstGeom prst="rect">
                      <a:avLst/>
                    </a:prstGeom>
                    <a:noFill/>
                    <a:ln>
                      <a:noFill/>
                    </a:ln>
                  </p:spPr>
                  <p:txBody>
                    <a:bodyPr wrap="non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1000</a:t>
                      </a:r>
                    </a:p>
                  </p:txBody>
                </p:sp>
                <p:sp>
                  <p:nvSpPr>
                    <p:cNvPr id="149" name="TextBox 148"/>
                    <p:cNvSpPr txBox="1"/>
                    <p:nvPr/>
                  </p:nvSpPr>
                  <p:spPr>
                    <a:xfrm>
                      <a:off x="2713761" y="3403680"/>
                      <a:ext cx="339837" cy="196892"/>
                    </a:xfrm>
                    <a:prstGeom prst="rect">
                      <a:avLst/>
                    </a:prstGeom>
                    <a:noFill/>
                    <a:ln>
                      <a:noFill/>
                    </a:ln>
                  </p:spPr>
                  <p:txBody>
                    <a:bodyPr wrap="non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3000</a:t>
                      </a:r>
                    </a:p>
                  </p:txBody>
                </p:sp>
              </p:grpSp>
              <p:grpSp>
                <p:nvGrpSpPr>
                  <p:cNvPr id="131" name="Group 130"/>
                  <p:cNvGrpSpPr/>
                  <p:nvPr/>
                </p:nvGrpSpPr>
                <p:grpSpPr>
                  <a:xfrm>
                    <a:off x="-2721742" y="1439500"/>
                    <a:ext cx="2388893" cy="2185327"/>
                    <a:chOff x="1016736" y="1161466"/>
                    <a:chExt cx="2388893" cy="2185327"/>
                  </a:xfrm>
                </p:grpSpPr>
                <p:grpSp>
                  <p:nvGrpSpPr>
                    <p:cNvPr id="136" name="Group 135"/>
                    <p:cNvGrpSpPr/>
                    <p:nvPr/>
                  </p:nvGrpSpPr>
                  <p:grpSpPr>
                    <a:xfrm>
                      <a:off x="1106489" y="1161466"/>
                      <a:ext cx="2299140" cy="2103402"/>
                      <a:chOff x="1106489" y="1161466"/>
                      <a:chExt cx="2299140" cy="2103402"/>
                    </a:xfrm>
                  </p:grpSpPr>
                  <p:cxnSp>
                    <p:nvCxnSpPr>
                      <p:cNvPr id="145" name="Straight Connector 144"/>
                      <p:cNvCxnSpPr/>
                      <p:nvPr/>
                    </p:nvCxnSpPr>
                    <p:spPr bwMode="auto">
                      <a:xfrm>
                        <a:off x="1106736" y="1161466"/>
                        <a:ext cx="0" cy="2103402"/>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Straight Connector 145"/>
                      <p:cNvCxnSpPr/>
                      <p:nvPr/>
                    </p:nvCxnSpPr>
                    <p:spPr bwMode="auto">
                      <a:xfrm>
                        <a:off x="1106489" y="3263875"/>
                        <a:ext cx="229914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7" name="Group 136"/>
                    <p:cNvGrpSpPr/>
                    <p:nvPr/>
                  </p:nvGrpSpPr>
                  <p:grpSpPr>
                    <a:xfrm>
                      <a:off x="1624540" y="3274792"/>
                      <a:ext cx="1259138" cy="72001"/>
                      <a:chOff x="1624540" y="3274792"/>
                      <a:chExt cx="1259138" cy="72001"/>
                    </a:xfrm>
                  </p:grpSpPr>
                  <p:cxnSp>
                    <p:nvCxnSpPr>
                      <p:cNvPr id="142" name="Straight Connector 141"/>
                      <p:cNvCxnSpPr/>
                      <p:nvPr/>
                    </p:nvCxnSpPr>
                    <p:spPr bwMode="auto">
                      <a:xfrm rot="5400000">
                        <a:off x="2218507" y="3310792"/>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Straight Connector 142"/>
                      <p:cNvCxnSpPr/>
                      <p:nvPr/>
                    </p:nvCxnSpPr>
                    <p:spPr bwMode="auto">
                      <a:xfrm rot="5400000">
                        <a:off x="1588540" y="3310793"/>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Straight Connector 143"/>
                      <p:cNvCxnSpPr/>
                      <p:nvPr/>
                    </p:nvCxnSpPr>
                    <p:spPr bwMode="auto">
                      <a:xfrm rot="5400000">
                        <a:off x="2847678" y="3310792"/>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137"/>
                    <p:cNvGrpSpPr/>
                    <p:nvPr/>
                  </p:nvGrpSpPr>
                  <p:grpSpPr>
                    <a:xfrm>
                      <a:off x="1016736" y="1547050"/>
                      <a:ext cx="72000" cy="1670538"/>
                      <a:chOff x="1016736" y="1547050"/>
                      <a:chExt cx="72000" cy="1670538"/>
                    </a:xfrm>
                  </p:grpSpPr>
                  <p:cxnSp>
                    <p:nvCxnSpPr>
                      <p:cNvPr id="139" name="Straight Connector 138"/>
                      <p:cNvCxnSpPr/>
                      <p:nvPr/>
                    </p:nvCxnSpPr>
                    <p:spPr bwMode="auto">
                      <a:xfrm rot="10800000">
                        <a:off x="1016736" y="2103896"/>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Connector 139"/>
                      <p:cNvCxnSpPr/>
                      <p:nvPr/>
                    </p:nvCxnSpPr>
                    <p:spPr bwMode="auto">
                      <a:xfrm rot="10800000">
                        <a:off x="1016736" y="3217588"/>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rot="10800000">
                        <a:off x="1016736" y="1547050"/>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Straight Connector 149"/>
                      <p:cNvCxnSpPr/>
                      <p:nvPr/>
                    </p:nvCxnSpPr>
                    <p:spPr bwMode="auto">
                      <a:xfrm rot="10800000">
                        <a:off x="1016736" y="2660742"/>
                        <a:ext cx="72000" cy="0"/>
                      </a:xfrm>
                      <a:prstGeom prst="line">
                        <a:avLst/>
                      </a:prstGeom>
                      <a:solidFill>
                        <a:schemeClr val="accent1"/>
                      </a:solidFill>
                      <a:ln w="28575" cap="sq" cmpd="sng" algn="ctr">
                        <a:solidFill>
                          <a:schemeClr val="tx1"/>
                        </a:solidFill>
                        <a:prstDash val="solid"/>
                        <a:miter lim="800000"/>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32" name="Group 131"/>
                  <p:cNvGrpSpPr/>
                  <p:nvPr/>
                </p:nvGrpSpPr>
                <p:grpSpPr>
                  <a:xfrm>
                    <a:off x="-2980942" y="1728228"/>
                    <a:ext cx="213199" cy="1864751"/>
                    <a:chOff x="759917" y="1465369"/>
                    <a:chExt cx="213199" cy="1864751"/>
                  </a:xfrm>
                </p:grpSpPr>
                <p:sp>
                  <p:nvSpPr>
                    <p:cNvPr id="133" name="TextBox 132"/>
                    <p:cNvSpPr txBox="1"/>
                    <p:nvPr/>
                  </p:nvSpPr>
                  <p:spPr>
                    <a:xfrm>
                      <a:off x="759917" y="3133228"/>
                      <a:ext cx="213199" cy="196892"/>
                    </a:xfrm>
                    <a:prstGeom prst="rect">
                      <a:avLst/>
                    </a:prstGeom>
                    <a:noFill/>
                    <a:ln>
                      <a:noFill/>
                    </a:ln>
                  </p:spPr>
                  <p:txBody>
                    <a:bodyPr wrap="none"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0.8</a:t>
                      </a:r>
                    </a:p>
                  </p:txBody>
                </p:sp>
                <p:sp>
                  <p:nvSpPr>
                    <p:cNvPr id="134" name="TextBox 133"/>
                    <p:cNvSpPr txBox="1"/>
                    <p:nvPr/>
                  </p:nvSpPr>
                  <p:spPr>
                    <a:xfrm>
                      <a:off x="759917" y="2021322"/>
                      <a:ext cx="213199" cy="196892"/>
                    </a:xfrm>
                    <a:prstGeom prst="rect">
                      <a:avLst/>
                    </a:prstGeom>
                    <a:noFill/>
                    <a:ln>
                      <a:noFill/>
                    </a:ln>
                  </p:spPr>
                  <p:txBody>
                    <a:bodyPr wrap="none"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1.6</a:t>
                      </a:r>
                    </a:p>
                  </p:txBody>
                </p:sp>
                <p:sp>
                  <p:nvSpPr>
                    <p:cNvPr id="135" name="TextBox 134"/>
                    <p:cNvSpPr txBox="1"/>
                    <p:nvPr/>
                  </p:nvSpPr>
                  <p:spPr>
                    <a:xfrm>
                      <a:off x="759917" y="1465369"/>
                      <a:ext cx="213199" cy="196892"/>
                    </a:xfrm>
                    <a:prstGeom prst="rect">
                      <a:avLst/>
                    </a:prstGeom>
                    <a:noFill/>
                    <a:ln>
                      <a:noFill/>
                    </a:ln>
                  </p:spPr>
                  <p:txBody>
                    <a:bodyPr wrap="none"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2.0</a:t>
                      </a:r>
                    </a:p>
                  </p:txBody>
                </p:sp>
                <p:sp>
                  <p:nvSpPr>
                    <p:cNvPr id="151" name="TextBox 150"/>
                    <p:cNvSpPr txBox="1"/>
                    <p:nvPr/>
                  </p:nvSpPr>
                  <p:spPr>
                    <a:xfrm>
                      <a:off x="759917" y="2577275"/>
                      <a:ext cx="213199" cy="196892"/>
                    </a:xfrm>
                    <a:prstGeom prst="rect">
                      <a:avLst/>
                    </a:prstGeom>
                    <a:noFill/>
                    <a:ln>
                      <a:noFill/>
                    </a:ln>
                  </p:spPr>
                  <p:txBody>
                    <a:bodyPr wrap="none" lIns="0" tIns="0" rIns="0" bIns="0" rtlCol="0" anchor="ct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dirty="0">
                          <a:ln>
                            <a:noFill/>
                          </a:ln>
                          <a:effectLst/>
                          <a:uLnTx/>
                          <a:uFillTx/>
                        </a:rPr>
                        <a:t>1.2</a:t>
                      </a:r>
                    </a:p>
                  </p:txBody>
                </p:sp>
              </p:grpSp>
            </p:grpSp>
          </p:grpSp>
          <p:sp>
            <p:nvSpPr>
              <p:cNvPr id="17" name="TextBox 16"/>
              <p:cNvSpPr txBox="1"/>
              <p:nvPr/>
            </p:nvSpPr>
            <p:spPr>
              <a:xfrm>
                <a:off x="8131060" y="6062458"/>
                <a:ext cx="2236206" cy="202067"/>
              </a:xfrm>
              <a:prstGeom prst="rect">
                <a:avLst/>
              </a:prstGeom>
              <a:solidFill>
                <a:schemeClr val="bg1"/>
              </a:solidFill>
            </p:spPr>
            <p:txBody>
              <a:bodyPr wrap="square" lIns="0" tIns="0" rIns="0" bIns="0" rtlCol="0" anchor="ctr">
                <a:spAutoFit/>
              </a:bodyPr>
              <a:lstStyle/>
              <a:p>
                <a:pPr algn="ctr"/>
                <a:r>
                  <a:rPr lang="en-GB" sz="1400" b="1" dirty="0"/>
                  <a:t>Abeta42 pg/mL</a:t>
                </a:r>
              </a:p>
            </p:txBody>
          </p:sp>
        </p:grpSp>
        <p:pic>
          <p:nvPicPr>
            <p:cNvPr id="201" name="Picture 200"/>
            <p:cNvPicPr>
              <a:picLocks noChangeAspect="1"/>
            </p:cNvPicPr>
            <p:nvPr/>
          </p:nvPicPr>
          <p:blipFill rotWithShape="1">
            <a:blip r:embed="rId3">
              <a:extLst>
                <a:ext uri="{28A0092B-C50C-407E-A947-70E740481C1C}">
                  <a14:useLocalDpi xmlns:a14="http://schemas.microsoft.com/office/drawing/2010/main" val="0"/>
                </a:ext>
              </a:extLst>
            </a:blip>
            <a:srcRect l="5869" t="8231" r="67442" b="27365"/>
            <a:stretch/>
          </p:blipFill>
          <p:spPr>
            <a:xfrm>
              <a:off x="8102000" y="3626928"/>
              <a:ext cx="2315174" cy="2078310"/>
            </a:xfrm>
            <a:prstGeom prst="rect">
              <a:avLst/>
            </a:prstGeom>
          </p:spPr>
        </p:pic>
      </p:grpSp>
      <p:sp>
        <p:nvSpPr>
          <p:cNvPr id="207" name="Rectangle 206"/>
          <p:cNvSpPr/>
          <p:nvPr/>
        </p:nvSpPr>
        <p:spPr>
          <a:xfrm>
            <a:off x="6129623" y="1021156"/>
            <a:ext cx="1440000" cy="360000"/>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ADNI</a:t>
            </a:r>
          </a:p>
        </p:txBody>
      </p:sp>
      <p:sp>
        <p:nvSpPr>
          <p:cNvPr id="211" name="TextBox 210"/>
          <p:cNvSpPr txBox="1"/>
          <p:nvPr/>
        </p:nvSpPr>
        <p:spPr>
          <a:xfrm>
            <a:off x="1306856" y="6121803"/>
            <a:ext cx="4225518" cy="324531"/>
          </a:xfrm>
          <a:prstGeom prst="rect">
            <a:avLst/>
          </a:prstGeom>
          <a:solidFill>
            <a:schemeClr val="bg1"/>
          </a:solidFill>
        </p:spPr>
        <p:txBody>
          <a:bodyPr wrap="square" lIns="0" tIns="0" rIns="0" bIns="0" rtlCol="0" anchor="ctr">
            <a:spAutoFit/>
          </a:bodyPr>
          <a:lstStyle/>
          <a:p>
            <a:pPr algn="ctr"/>
            <a:r>
              <a:rPr lang="en-GB" sz="1400" b="1" dirty="0"/>
              <a:t>Abeta42 pg/mL</a:t>
            </a:r>
          </a:p>
        </p:txBody>
      </p:sp>
    </p:spTree>
    <p:extLst>
      <p:ext uri="{BB962C8B-B14F-4D97-AF65-F5344CB8AC3E}">
        <p14:creationId xmlns:p14="http://schemas.microsoft.com/office/powerpoint/2010/main" val="37945702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3"/>
          <p:cNvSpPr txBox="1">
            <a:spLocks noChangeArrowheads="1"/>
          </p:cNvSpPr>
          <p:nvPr/>
        </p:nvSpPr>
        <p:spPr bwMode="auto">
          <a:xfrm>
            <a:off x="5903914" y="6400800"/>
            <a:ext cx="41797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800" i="1"/>
              <a:t>Klunk et al. Annals of Neurology; 2004:306-319</a:t>
            </a:r>
          </a:p>
        </p:txBody>
      </p:sp>
      <p:sp>
        <p:nvSpPr>
          <p:cNvPr id="91138" name="Text Box 4"/>
          <p:cNvSpPr txBox="1">
            <a:spLocks noChangeArrowheads="1"/>
          </p:cNvSpPr>
          <p:nvPr/>
        </p:nvSpPr>
        <p:spPr bwMode="auto">
          <a:xfrm>
            <a:off x="2209800" y="1371600"/>
            <a:ext cx="5421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1800" b="1"/>
              <a:t>HC</a:t>
            </a:r>
          </a:p>
        </p:txBody>
      </p:sp>
      <p:sp>
        <p:nvSpPr>
          <p:cNvPr id="91139" name="Text Box 5"/>
          <p:cNvSpPr txBox="1">
            <a:spLocks noChangeArrowheads="1"/>
          </p:cNvSpPr>
          <p:nvPr/>
        </p:nvSpPr>
        <p:spPr bwMode="auto">
          <a:xfrm>
            <a:off x="2209801" y="2819400"/>
            <a:ext cx="5180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1800" b="1"/>
              <a:t>AD</a:t>
            </a:r>
          </a:p>
        </p:txBody>
      </p:sp>
      <p:sp>
        <p:nvSpPr>
          <p:cNvPr id="91140" name="Text Box 6"/>
          <p:cNvSpPr txBox="1">
            <a:spLocks noChangeArrowheads="1"/>
          </p:cNvSpPr>
          <p:nvPr/>
        </p:nvSpPr>
        <p:spPr bwMode="auto">
          <a:xfrm>
            <a:off x="2205038" y="4419600"/>
            <a:ext cx="5421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1800" b="1"/>
              <a:t>HC</a:t>
            </a:r>
          </a:p>
        </p:txBody>
      </p:sp>
      <p:sp>
        <p:nvSpPr>
          <p:cNvPr id="91141" name="Text Box 7"/>
          <p:cNvSpPr txBox="1">
            <a:spLocks noChangeArrowheads="1"/>
          </p:cNvSpPr>
          <p:nvPr/>
        </p:nvSpPr>
        <p:spPr bwMode="auto">
          <a:xfrm>
            <a:off x="2209801" y="5791200"/>
            <a:ext cx="5180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1800" b="1"/>
              <a:t>AD</a:t>
            </a:r>
          </a:p>
        </p:txBody>
      </p:sp>
      <p:pic>
        <p:nvPicPr>
          <p:cNvPr id="91142"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43200" y="988251"/>
            <a:ext cx="7162800" cy="547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3" name="Text Box 9"/>
          <p:cNvSpPr txBox="1">
            <a:spLocks noChangeArrowheads="1"/>
          </p:cNvSpPr>
          <p:nvPr/>
        </p:nvSpPr>
        <p:spPr bwMode="auto">
          <a:xfrm>
            <a:off x="1905001" y="168276"/>
            <a:ext cx="43545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800">
                <a:latin typeface="Arial" charset="0"/>
              </a:rPr>
              <a:t>11C- PIB Amyloid Imaging</a:t>
            </a:r>
          </a:p>
        </p:txBody>
      </p:sp>
    </p:spTree>
    <p:extLst>
      <p:ext uri="{BB962C8B-B14F-4D97-AF65-F5344CB8AC3E}">
        <p14:creationId xmlns:p14="http://schemas.microsoft.com/office/powerpoint/2010/main" val="616419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40"/>
          <p:cNvGrpSpPr/>
          <p:nvPr/>
        </p:nvGrpSpPr>
        <p:grpSpPr>
          <a:xfrm>
            <a:off x="2590801" y="2362200"/>
            <a:ext cx="7446857" cy="2362200"/>
            <a:chOff x="1066800" y="76200"/>
            <a:chExt cx="7446857" cy="2362200"/>
          </a:xfrm>
        </p:grpSpPr>
        <p:pic>
          <p:nvPicPr>
            <p:cNvPr id="73732" name="Picture 3" descr="3'-F_SNM"/>
            <p:cNvPicPr>
              <a:picLocks noChangeAspect="1" noChangeArrowheads="1"/>
            </p:cNvPicPr>
            <p:nvPr/>
          </p:nvPicPr>
          <p:blipFill>
            <a:blip r:embed="rId3" cstate="print"/>
            <a:srcRect l="52555" t="3529" r="26423" b="68235"/>
            <a:stretch>
              <a:fillRect/>
            </a:stretch>
          </p:blipFill>
          <p:spPr bwMode="auto">
            <a:xfrm>
              <a:off x="4276613" y="76200"/>
              <a:ext cx="1892300" cy="2270760"/>
            </a:xfrm>
            <a:prstGeom prst="rect">
              <a:avLst/>
            </a:prstGeom>
            <a:noFill/>
            <a:ln w="9525">
              <a:noFill/>
              <a:miter lim="800000"/>
              <a:headEnd/>
              <a:tailEnd/>
            </a:ln>
          </p:spPr>
        </p:pic>
        <p:sp>
          <p:nvSpPr>
            <p:cNvPr id="73743" name="Text Box 28"/>
            <p:cNvSpPr txBox="1">
              <a:spLocks noChangeArrowheads="1"/>
            </p:cNvSpPr>
            <p:nvPr/>
          </p:nvSpPr>
          <p:spPr bwMode="auto">
            <a:xfrm>
              <a:off x="6682835" y="963558"/>
              <a:ext cx="1830822" cy="369332"/>
            </a:xfrm>
            <a:prstGeom prst="rect">
              <a:avLst/>
            </a:prstGeom>
            <a:noFill/>
            <a:ln w="9525">
              <a:noFill/>
              <a:miter lim="800000"/>
              <a:headEnd/>
              <a:tailEnd/>
            </a:ln>
          </p:spPr>
          <p:txBody>
            <a:bodyPr wrap="none">
              <a:spAutoFit/>
            </a:bodyPr>
            <a:lstStyle/>
            <a:p>
              <a:r>
                <a:rPr lang="en-US" u="sng" baseline="30000" dirty="0">
                  <a:solidFill>
                    <a:schemeClr val="bg1"/>
                  </a:solidFill>
                </a:rPr>
                <a:t>18</a:t>
              </a:r>
              <a:r>
                <a:rPr lang="en-US" u="sng" dirty="0">
                  <a:solidFill>
                    <a:schemeClr val="bg1"/>
                  </a:solidFill>
                </a:rPr>
                <a:t>F-Flutemetamol</a:t>
              </a:r>
            </a:p>
          </p:txBody>
        </p:sp>
        <p:pic>
          <p:nvPicPr>
            <p:cNvPr id="25" name="Picture 3" descr="3'-F_SNM"/>
            <p:cNvPicPr>
              <a:picLocks noChangeAspect="1" noChangeArrowheads="1"/>
            </p:cNvPicPr>
            <p:nvPr/>
          </p:nvPicPr>
          <p:blipFill>
            <a:blip r:embed="rId3" cstate="print"/>
            <a:srcRect t="3529" r="76876" b="70588"/>
            <a:stretch>
              <a:fillRect/>
            </a:stretch>
          </p:blipFill>
          <p:spPr bwMode="auto">
            <a:xfrm>
              <a:off x="1066800" y="76200"/>
              <a:ext cx="2362200" cy="2362200"/>
            </a:xfrm>
            <a:prstGeom prst="rect">
              <a:avLst/>
            </a:prstGeom>
            <a:noFill/>
            <a:ln w="9525">
              <a:noFill/>
              <a:miter lim="800000"/>
              <a:headEnd/>
              <a:tailEnd/>
            </a:ln>
          </p:spPr>
        </p:pic>
      </p:grpSp>
      <p:grpSp>
        <p:nvGrpSpPr>
          <p:cNvPr id="3" name="Group 41"/>
          <p:cNvGrpSpPr/>
          <p:nvPr/>
        </p:nvGrpSpPr>
        <p:grpSpPr>
          <a:xfrm>
            <a:off x="2743200" y="152400"/>
            <a:ext cx="7077998" cy="2438400"/>
            <a:chOff x="1362398" y="2209800"/>
            <a:chExt cx="7077998" cy="2438400"/>
          </a:xfrm>
        </p:grpSpPr>
        <p:pic>
          <p:nvPicPr>
            <p:cNvPr id="1029" name="Picture 5"/>
            <p:cNvPicPr>
              <a:picLocks noChangeAspect="1" noChangeArrowheads="1"/>
            </p:cNvPicPr>
            <p:nvPr/>
          </p:nvPicPr>
          <p:blipFill>
            <a:blip r:embed="rId4" cstate="print"/>
            <a:srcRect/>
            <a:stretch>
              <a:fillRect/>
            </a:stretch>
          </p:blipFill>
          <p:spPr bwMode="auto">
            <a:xfrm>
              <a:off x="1362398" y="2251594"/>
              <a:ext cx="1990401" cy="2396606"/>
            </a:xfrm>
            <a:prstGeom prst="rect">
              <a:avLst/>
            </a:prstGeom>
            <a:noFill/>
            <a:ln w="9525">
              <a:noFill/>
              <a:miter lim="800000"/>
              <a:headEnd/>
              <a:tailEnd/>
            </a:ln>
          </p:spPr>
        </p:pic>
        <p:sp>
          <p:nvSpPr>
            <p:cNvPr id="29" name="Text Box 28"/>
            <p:cNvSpPr txBox="1">
              <a:spLocks noChangeArrowheads="1"/>
            </p:cNvSpPr>
            <p:nvPr/>
          </p:nvSpPr>
          <p:spPr bwMode="auto">
            <a:xfrm>
              <a:off x="6781800" y="3200400"/>
              <a:ext cx="1658596" cy="369332"/>
            </a:xfrm>
            <a:prstGeom prst="rect">
              <a:avLst/>
            </a:prstGeom>
            <a:noFill/>
            <a:ln w="9525">
              <a:noFill/>
              <a:miter lim="800000"/>
              <a:headEnd/>
              <a:tailEnd/>
            </a:ln>
          </p:spPr>
          <p:txBody>
            <a:bodyPr wrap="none">
              <a:spAutoFit/>
            </a:bodyPr>
            <a:lstStyle/>
            <a:p>
              <a:r>
                <a:rPr lang="en-US" u="sng" baseline="30000" dirty="0">
                  <a:solidFill>
                    <a:schemeClr val="bg1"/>
                  </a:solidFill>
                </a:rPr>
                <a:t>18</a:t>
              </a:r>
              <a:r>
                <a:rPr lang="en-US" u="sng" dirty="0">
                  <a:solidFill>
                    <a:schemeClr val="bg1"/>
                  </a:solidFill>
                </a:rPr>
                <a:t>F-Florbetaben</a:t>
              </a:r>
            </a:p>
          </p:txBody>
        </p:sp>
        <p:pic>
          <p:nvPicPr>
            <p:cNvPr id="1031" name="Picture 7"/>
            <p:cNvPicPr>
              <a:picLocks noChangeAspect="1" noChangeArrowheads="1"/>
            </p:cNvPicPr>
            <p:nvPr/>
          </p:nvPicPr>
          <p:blipFill>
            <a:blip r:embed="rId5" cstate="print"/>
            <a:srcRect/>
            <a:stretch>
              <a:fillRect/>
            </a:stretch>
          </p:blipFill>
          <p:spPr bwMode="auto">
            <a:xfrm>
              <a:off x="4303422" y="2209800"/>
              <a:ext cx="2021178" cy="2362200"/>
            </a:xfrm>
            <a:prstGeom prst="rect">
              <a:avLst/>
            </a:prstGeom>
            <a:noFill/>
            <a:ln w="9525">
              <a:noFill/>
              <a:miter lim="800000"/>
              <a:headEnd/>
              <a:tailEnd/>
            </a:ln>
          </p:spPr>
        </p:pic>
      </p:grpSp>
      <p:grpSp>
        <p:nvGrpSpPr>
          <p:cNvPr id="4" name="Group 42"/>
          <p:cNvGrpSpPr/>
          <p:nvPr/>
        </p:nvGrpSpPr>
        <p:grpSpPr>
          <a:xfrm>
            <a:off x="2865200" y="4693228"/>
            <a:ext cx="6964600" cy="2164773"/>
            <a:chOff x="1447800" y="4648200"/>
            <a:chExt cx="6964600" cy="2164773"/>
          </a:xfrm>
        </p:grpSpPr>
        <p:sp>
          <p:nvSpPr>
            <p:cNvPr id="31" name="Text Box 28"/>
            <p:cNvSpPr txBox="1">
              <a:spLocks noChangeArrowheads="1"/>
            </p:cNvSpPr>
            <p:nvPr/>
          </p:nvSpPr>
          <p:spPr bwMode="auto">
            <a:xfrm>
              <a:off x="6858000" y="5486400"/>
              <a:ext cx="1554400" cy="369332"/>
            </a:xfrm>
            <a:prstGeom prst="rect">
              <a:avLst/>
            </a:prstGeom>
            <a:noFill/>
            <a:ln w="9525">
              <a:noFill/>
              <a:miter lim="800000"/>
              <a:headEnd/>
              <a:tailEnd/>
            </a:ln>
          </p:spPr>
          <p:txBody>
            <a:bodyPr wrap="none">
              <a:spAutoFit/>
            </a:bodyPr>
            <a:lstStyle/>
            <a:p>
              <a:r>
                <a:rPr lang="en-US" u="sng" baseline="30000" dirty="0">
                  <a:solidFill>
                    <a:schemeClr val="bg1"/>
                  </a:solidFill>
                </a:rPr>
                <a:t>18</a:t>
              </a:r>
              <a:r>
                <a:rPr lang="en-US" u="sng" dirty="0">
                  <a:solidFill>
                    <a:schemeClr val="bg1"/>
                  </a:solidFill>
                </a:rPr>
                <a:t>F-Florbetapir</a:t>
              </a:r>
            </a:p>
          </p:txBody>
        </p:sp>
        <p:pic>
          <p:nvPicPr>
            <p:cNvPr id="1032" name="Picture 8"/>
            <p:cNvPicPr>
              <a:picLocks noChangeAspect="1" noChangeArrowheads="1"/>
            </p:cNvPicPr>
            <p:nvPr/>
          </p:nvPicPr>
          <p:blipFill>
            <a:blip r:embed="rId6" cstate="print"/>
            <a:srcRect/>
            <a:stretch>
              <a:fillRect/>
            </a:stretch>
          </p:blipFill>
          <p:spPr bwMode="auto">
            <a:xfrm>
              <a:off x="4492513" y="4720219"/>
              <a:ext cx="1709738" cy="2061581"/>
            </a:xfrm>
            <a:prstGeom prst="rect">
              <a:avLst/>
            </a:prstGeom>
            <a:noFill/>
            <a:ln w="9525">
              <a:noFill/>
              <a:miter lim="800000"/>
              <a:headEnd/>
              <a:tailEnd/>
            </a:ln>
          </p:spPr>
        </p:pic>
        <p:pic>
          <p:nvPicPr>
            <p:cNvPr id="1033" name="Picture 9"/>
            <p:cNvPicPr>
              <a:picLocks noChangeAspect="1" noChangeArrowheads="1"/>
            </p:cNvPicPr>
            <p:nvPr/>
          </p:nvPicPr>
          <p:blipFill>
            <a:blip r:embed="rId7" cstate="print"/>
            <a:srcRect t="5466" b="3917"/>
            <a:stretch>
              <a:fillRect/>
            </a:stretch>
          </p:blipFill>
          <p:spPr bwMode="auto">
            <a:xfrm>
              <a:off x="1447800" y="4648200"/>
              <a:ext cx="1905000" cy="2164773"/>
            </a:xfrm>
            <a:prstGeom prst="rect">
              <a:avLst/>
            </a:prstGeom>
            <a:noFill/>
            <a:ln w="9525">
              <a:noFill/>
              <a:miter lim="800000"/>
              <a:headEnd/>
              <a:tailEnd/>
            </a:ln>
          </p:spPr>
        </p:pic>
      </p:grpSp>
      <p:sp>
        <p:nvSpPr>
          <p:cNvPr id="34" name="TextBox 33"/>
          <p:cNvSpPr txBox="1"/>
          <p:nvPr/>
        </p:nvSpPr>
        <p:spPr>
          <a:xfrm>
            <a:off x="1600200" y="152401"/>
            <a:ext cx="1184940" cy="646331"/>
          </a:xfrm>
          <a:prstGeom prst="rect">
            <a:avLst/>
          </a:prstGeom>
          <a:noFill/>
        </p:spPr>
        <p:txBody>
          <a:bodyPr wrap="none" rtlCol="0">
            <a:spAutoFit/>
          </a:bodyPr>
          <a:lstStyle/>
          <a:p>
            <a:r>
              <a:rPr lang="en-US" dirty="0">
                <a:solidFill>
                  <a:schemeClr val="bg1"/>
                </a:solidFill>
              </a:rPr>
              <a:t>Healthy</a:t>
            </a:r>
          </a:p>
          <a:p>
            <a:r>
              <a:rPr lang="en-US" dirty="0">
                <a:solidFill>
                  <a:schemeClr val="bg1"/>
                </a:solidFill>
              </a:rPr>
              <a:t>volunteers</a:t>
            </a:r>
          </a:p>
        </p:txBody>
      </p:sp>
      <p:sp>
        <p:nvSpPr>
          <p:cNvPr id="35" name="TextBox 34"/>
          <p:cNvSpPr txBox="1"/>
          <p:nvPr/>
        </p:nvSpPr>
        <p:spPr>
          <a:xfrm>
            <a:off x="4800601" y="152401"/>
            <a:ext cx="1279091" cy="646331"/>
          </a:xfrm>
          <a:prstGeom prst="rect">
            <a:avLst/>
          </a:prstGeom>
          <a:noFill/>
        </p:spPr>
        <p:txBody>
          <a:bodyPr wrap="none" rtlCol="0">
            <a:spAutoFit/>
          </a:bodyPr>
          <a:lstStyle/>
          <a:p>
            <a:r>
              <a:rPr lang="en-US" dirty="0">
                <a:solidFill>
                  <a:schemeClr val="bg1"/>
                </a:solidFill>
              </a:rPr>
              <a:t>Alzheimer’s</a:t>
            </a:r>
          </a:p>
          <a:p>
            <a:r>
              <a:rPr lang="en-US" dirty="0">
                <a:solidFill>
                  <a:schemeClr val="bg1"/>
                </a:solidFill>
              </a:rPr>
              <a:t>patients</a:t>
            </a:r>
          </a:p>
        </p:txBody>
      </p:sp>
      <p:cxnSp>
        <p:nvCxnSpPr>
          <p:cNvPr id="37" name="Straight Connector 36"/>
          <p:cNvCxnSpPr/>
          <p:nvPr/>
        </p:nvCxnSpPr>
        <p:spPr>
          <a:xfrm>
            <a:off x="1981200" y="2438400"/>
            <a:ext cx="6934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057400" y="4572000"/>
            <a:ext cx="6934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549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Radiotracer Comparison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74863415"/>
              </p:ext>
            </p:extLst>
          </p:nvPr>
        </p:nvGraphicFramePr>
        <p:xfrm>
          <a:off x="838199" y="1784438"/>
          <a:ext cx="9421116" cy="4263885"/>
        </p:xfrm>
        <a:graphic>
          <a:graphicData uri="http://schemas.openxmlformats.org/drawingml/2006/table">
            <a:tbl>
              <a:tblPr firstRow="1" bandRow="1">
                <a:tableStyleId>{5C22544A-7EE6-4342-B048-85BDC9FD1C3A}</a:tableStyleId>
              </a:tblPr>
              <a:tblGrid>
                <a:gridCol w="2355279">
                  <a:extLst>
                    <a:ext uri="{9D8B030D-6E8A-4147-A177-3AD203B41FA5}">
                      <a16:colId xmlns="" xmlns:a16="http://schemas.microsoft.com/office/drawing/2014/main" val="20000"/>
                    </a:ext>
                  </a:extLst>
                </a:gridCol>
                <a:gridCol w="2355279">
                  <a:extLst>
                    <a:ext uri="{9D8B030D-6E8A-4147-A177-3AD203B41FA5}">
                      <a16:colId xmlns="" xmlns:a16="http://schemas.microsoft.com/office/drawing/2014/main" val="20001"/>
                    </a:ext>
                  </a:extLst>
                </a:gridCol>
                <a:gridCol w="2355279">
                  <a:extLst>
                    <a:ext uri="{9D8B030D-6E8A-4147-A177-3AD203B41FA5}">
                      <a16:colId xmlns="" xmlns:a16="http://schemas.microsoft.com/office/drawing/2014/main" val="20002"/>
                    </a:ext>
                  </a:extLst>
                </a:gridCol>
                <a:gridCol w="2355279">
                  <a:extLst>
                    <a:ext uri="{9D8B030D-6E8A-4147-A177-3AD203B41FA5}">
                      <a16:colId xmlns="" xmlns:a16="http://schemas.microsoft.com/office/drawing/2014/main" val="20003"/>
                    </a:ext>
                  </a:extLst>
                </a:gridCol>
              </a:tblGrid>
              <a:tr h="476415">
                <a:tc>
                  <a:txBody>
                    <a:bodyPr/>
                    <a:lstStyle/>
                    <a:p>
                      <a:endParaRPr lang="en-US" dirty="0"/>
                    </a:p>
                  </a:txBody>
                  <a:tcPr/>
                </a:tc>
                <a:tc>
                  <a:txBody>
                    <a:bodyPr/>
                    <a:lstStyle/>
                    <a:p>
                      <a:r>
                        <a:rPr lang="en-US" dirty="0" err="1"/>
                        <a:t>Florbetapir</a:t>
                      </a:r>
                      <a:endParaRPr lang="en-US" dirty="0"/>
                    </a:p>
                  </a:txBody>
                  <a:tcPr/>
                </a:tc>
                <a:tc>
                  <a:txBody>
                    <a:bodyPr/>
                    <a:lstStyle/>
                    <a:p>
                      <a:r>
                        <a:rPr lang="en-US" dirty="0" err="1"/>
                        <a:t>Flutemetamol</a:t>
                      </a:r>
                      <a:endParaRPr lang="en-US" dirty="0"/>
                    </a:p>
                  </a:txBody>
                  <a:tcPr/>
                </a:tc>
                <a:tc>
                  <a:txBody>
                    <a:bodyPr/>
                    <a:lstStyle/>
                    <a:p>
                      <a:r>
                        <a:rPr lang="en-US" dirty="0" err="1"/>
                        <a:t>Florbetaben</a:t>
                      </a:r>
                      <a:endParaRPr lang="en-US" dirty="0"/>
                    </a:p>
                  </a:txBody>
                  <a:tcPr/>
                </a:tc>
                <a:extLst>
                  <a:ext uri="{0D108BD9-81ED-4DB2-BD59-A6C34878D82A}">
                    <a16:rowId xmlns="" xmlns:a16="http://schemas.microsoft.com/office/drawing/2014/main" val="10000"/>
                  </a:ext>
                </a:extLst>
              </a:tr>
              <a:tr h="822305">
                <a:tc>
                  <a:txBody>
                    <a:bodyPr/>
                    <a:lstStyle/>
                    <a:p>
                      <a:r>
                        <a:rPr lang="en-US" sz="2400" dirty="0"/>
                        <a:t>Injected dose</a:t>
                      </a:r>
                    </a:p>
                  </a:txBody>
                  <a:tcPr/>
                </a:tc>
                <a:tc>
                  <a:txBody>
                    <a:bodyPr/>
                    <a:lstStyle/>
                    <a:p>
                      <a:r>
                        <a:rPr lang="en-US" sz="2400" dirty="0"/>
                        <a:t>370 </a:t>
                      </a:r>
                      <a:r>
                        <a:rPr lang="en-US" sz="2400" dirty="0" err="1"/>
                        <a:t>MBq</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185 </a:t>
                      </a:r>
                      <a:r>
                        <a:rPr lang="en-US" sz="2400" dirty="0" err="1"/>
                        <a:t>MBq</a:t>
                      </a:r>
                      <a:endParaRPr lang="en-US" sz="2400" dirty="0"/>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300 </a:t>
                      </a:r>
                      <a:r>
                        <a:rPr lang="en-US" sz="2400" dirty="0" err="1"/>
                        <a:t>MBq</a:t>
                      </a: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txBody>
                  <a:tcPr/>
                </a:tc>
                <a:extLst>
                  <a:ext uri="{0D108BD9-81ED-4DB2-BD59-A6C34878D82A}">
                    <a16:rowId xmlns="" xmlns:a16="http://schemas.microsoft.com/office/drawing/2014/main" val="10001"/>
                  </a:ext>
                </a:extLst>
              </a:tr>
              <a:tr h="1174721">
                <a:tc>
                  <a:txBody>
                    <a:bodyPr/>
                    <a:lstStyle/>
                    <a:p>
                      <a:r>
                        <a:rPr lang="en-US" sz="2400" dirty="0"/>
                        <a:t>Imaging protocol</a:t>
                      </a:r>
                    </a:p>
                  </a:txBody>
                  <a:tcPr/>
                </a:tc>
                <a:tc>
                  <a:txBody>
                    <a:bodyPr/>
                    <a:lstStyle/>
                    <a:p>
                      <a:r>
                        <a:rPr lang="en-US" sz="2400" dirty="0"/>
                        <a:t>2 x 5 min frames 50 m pi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4 x 5 min frames 90 m pi</a:t>
                      </a:r>
                    </a:p>
                    <a:p>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3 x 5 min frames 90 m pi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txBody>
                  <a:tcPr/>
                </a:tc>
                <a:extLst>
                  <a:ext uri="{0D108BD9-81ED-4DB2-BD59-A6C34878D82A}">
                    <a16:rowId xmlns="" xmlns:a16="http://schemas.microsoft.com/office/drawing/2014/main" val="10002"/>
                  </a:ext>
                </a:extLst>
              </a:tr>
              <a:tr h="476415">
                <a:tc>
                  <a:txBody>
                    <a:bodyPr/>
                    <a:lstStyle/>
                    <a:p>
                      <a:r>
                        <a:rPr lang="en-US" sz="2400" dirty="0"/>
                        <a:t>Read</a:t>
                      </a:r>
                      <a:r>
                        <a:rPr lang="en-US" sz="2400" baseline="0" dirty="0"/>
                        <a:t>ing </a:t>
                      </a:r>
                      <a:r>
                        <a:rPr lang="en-US" sz="2400" dirty="0"/>
                        <a:t>scale</a:t>
                      </a:r>
                    </a:p>
                  </a:txBody>
                  <a:tcPr/>
                </a:tc>
                <a:tc>
                  <a:txBody>
                    <a:bodyPr/>
                    <a:lstStyle/>
                    <a:p>
                      <a:r>
                        <a:rPr lang="en-US" sz="2400" dirty="0"/>
                        <a:t>Grey</a:t>
                      </a:r>
                      <a:r>
                        <a:rPr lang="en-US" sz="2400" baseline="0" dirty="0"/>
                        <a:t> only</a:t>
                      </a:r>
                      <a:endParaRPr lang="en-US" sz="2400" dirty="0"/>
                    </a:p>
                  </a:txBody>
                  <a:tcPr/>
                </a:tc>
                <a:tc>
                  <a:txBody>
                    <a:bodyPr/>
                    <a:lstStyle/>
                    <a:p>
                      <a:r>
                        <a:rPr lang="en-US" sz="2400" dirty="0"/>
                        <a:t>Rainbow</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Grey</a:t>
                      </a:r>
                      <a:r>
                        <a:rPr lang="en-US" sz="2400" baseline="0" dirty="0"/>
                        <a:t> only</a:t>
                      </a:r>
                      <a:endParaRPr lang="en-US" sz="2400" dirty="0"/>
                    </a:p>
                  </a:txBody>
                  <a:tcPr/>
                </a:tc>
                <a:extLst>
                  <a:ext uri="{0D108BD9-81ED-4DB2-BD59-A6C34878D82A}">
                    <a16:rowId xmlns="" xmlns:a16="http://schemas.microsoft.com/office/drawing/2014/main" val="10003"/>
                  </a:ext>
                </a:extLst>
              </a:tr>
              <a:tr h="476415">
                <a:tc>
                  <a:txBody>
                    <a:bodyPr/>
                    <a:lstStyle/>
                    <a:p>
                      <a:r>
                        <a:rPr lang="en-US" sz="2400" dirty="0"/>
                        <a:t>Views</a:t>
                      </a:r>
                    </a:p>
                  </a:txBody>
                  <a:tcPr/>
                </a:tc>
                <a:tc>
                  <a:txBody>
                    <a:bodyPr/>
                    <a:lstStyle/>
                    <a:p>
                      <a:r>
                        <a:rPr lang="en-US" sz="2400" dirty="0"/>
                        <a:t>3</a:t>
                      </a:r>
                      <a:r>
                        <a:rPr lang="en-US" sz="2400" baseline="0" dirty="0"/>
                        <a:t> orthogonal</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3</a:t>
                      </a:r>
                      <a:r>
                        <a:rPr lang="en-US" sz="2400" baseline="0" dirty="0"/>
                        <a:t> orthogonal</a:t>
                      </a:r>
                      <a:endParaRPr lang="en-US" sz="2400" dirty="0"/>
                    </a:p>
                  </a:txBody>
                  <a:tcPr/>
                </a:tc>
                <a:tc>
                  <a:txBody>
                    <a:bodyPr/>
                    <a:lstStyle/>
                    <a:p>
                      <a:r>
                        <a:rPr lang="en-US" sz="2400" dirty="0" smtClean="0"/>
                        <a:t>Axial primarily</a:t>
                      </a:r>
                      <a:endParaRPr lang="en-US" sz="2400" dirty="0"/>
                    </a:p>
                  </a:txBody>
                  <a:tcPr/>
                </a:tc>
                <a:extLst>
                  <a:ext uri="{0D108BD9-81ED-4DB2-BD59-A6C34878D82A}">
                    <a16:rowId xmlns="" xmlns:a16="http://schemas.microsoft.com/office/drawing/2014/main" val="10004"/>
                  </a:ext>
                </a:extLst>
              </a:tr>
              <a:tr h="476415">
                <a:tc>
                  <a:txBody>
                    <a:bodyPr/>
                    <a:lstStyle/>
                    <a:p>
                      <a:r>
                        <a:rPr lang="en-US" sz="2400" dirty="0"/>
                        <a:t>Regions</a:t>
                      </a:r>
                      <a:r>
                        <a:rPr lang="en-US" sz="2400" baseline="0" dirty="0"/>
                        <a:t> for + scan</a:t>
                      </a:r>
                      <a:endParaRPr lang="en-US" sz="2400" dirty="0"/>
                    </a:p>
                  </a:txBody>
                  <a:tcPr/>
                </a:tc>
                <a:tc>
                  <a:txBody>
                    <a:bodyPr/>
                    <a:lstStyle/>
                    <a:p>
                      <a:r>
                        <a:rPr lang="en-US" sz="2400" dirty="0"/>
                        <a:t>2 regions</a:t>
                      </a:r>
                    </a:p>
                  </a:txBody>
                  <a:tcPr/>
                </a:tc>
                <a:tc>
                  <a:txBody>
                    <a:bodyPr/>
                    <a:lstStyle/>
                    <a:p>
                      <a:r>
                        <a:rPr lang="en-US" sz="2400" dirty="0"/>
                        <a:t>1</a:t>
                      </a:r>
                      <a:r>
                        <a:rPr lang="en-US" sz="2400" baseline="0" dirty="0"/>
                        <a:t> </a:t>
                      </a:r>
                      <a:r>
                        <a:rPr lang="en-US" sz="2400" dirty="0"/>
                        <a:t>region</a:t>
                      </a:r>
                    </a:p>
                  </a:txBody>
                  <a:tcPr/>
                </a:tc>
                <a:tc>
                  <a:txBody>
                    <a:bodyPr/>
                    <a:lstStyle/>
                    <a:p>
                      <a:r>
                        <a:rPr lang="en-US" sz="2400" dirty="0"/>
                        <a:t>1 region</a:t>
                      </a:r>
                    </a:p>
                  </a:txBody>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35289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45" y="0"/>
            <a:ext cx="11932920" cy="1325563"/>
          </a:xfrm>
        </p:spPr>
        <p:txBody>
          <a:bodyPr/>
          <a:lstStyle/>
          <a:p>
            <a:r>
              <a:rPr lang="en-US" dirty="0"/>
              <a:t>Disclosure</a:t>
            </a:r>
          </a:p>
        </p:txBody>
      </p:sp>
      <p:cxnSp>
        <p:nvCxnSpPr>
          <p:cNvPr id="4" name="Straight Connector 3"/>
          <p:cNvCxnSpPr/>
          <p:nvPr/>
        </p:nvCxnSpPr>
        <p:spPr>
          <a:xfrm>
            <a:off x="112745" y="1020344"/>
            <a:ext cx="11423935" cy="73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
          </p:nvPr>
        </p:nvSpPr>
        <p:spPr>
          <a:xfrm>
            <a:off x="712917" y="1542540"/>
            <a:ext cx="10515600" cy="4351338"/>
          </a:xfrm>
        </p:spPr>
        <p:txBody>
          <a:bodyPr>
            <a:noAutofit/>
          </a:bodyPr>
          <a:lstStyle/>
          <a:p>
            <a:r>
              <a:rPr lang="en-US" sz="2700" dirty="0"/>
              <a:t>Equity interest </a:t>
            </a:r>
            <a:r>
              <a:rPr lang="en-US" sz="2700" dirty="0" err="1"/>
              <a:t>inviCRO</a:t>
            </a:r>
            <a:r>
              <a:rPr lang="en-US" sz="2700" dirty="0"/>
              <a:t>, LLC</a:t>
            </a:r>
          </a:p>
          <a:p>
            <a:endParaRPr lang="en-US" sz="2700" baseline="0" dirty="0"/>
          </a:p>
          <a:p>
            <a:r>
              <a:rPr lang="en-US" sz="2700" baseline="0" dirty="0"/>
              <a:t>Consultant</a:t>
            </a:r>
            <a:r>
              <a:rPr lang="en-US" sz="2700" dirty="0"/>
              <a:t>- GE Healthcare, Roche, </a:t>
            </a:r>
            <a:r>
              <a:rPr lang="en-US" sz="2700" dirty="0" err="1"/>
              <a:t>Piramal</a:t>
            </a:r>
            <a:r>
              <a:rPr lang="en-US" sz="2700" dirty="0"/>
              <a:t> Imaging</a:t>
            </a:r>
          </a:p>
        </p:txBody>
      </p:sp>
    </p:spTree>
    <p:extLst>
      <p:ext uri="{BB962C8B-B14F-4D97-AF65-F5344CB8AC3E}">
        <p14:creationId xmlns:p14="http://schemas.microsoft.com/office/powerpoint/2010/main" val="25234873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7800" y="4165600"/>
            <a:ext cx="184666" cy="369332"/>
          </a:xfrm>
          <a:prstGeom prst="rect">
            <a:avLst/>
          </a:prstGeom>
          <a:noFill/>
        </p:spPr>
        <p:txBody>
          <a:bodyPr wrap="none" rtlCol="0">
            <a:spAutoFit/>
          </a:bodyPr>
          <a:lstStyle/>
          <a:p>
            <a:endParaRPr lang="en-US" dirty="0"/>
          </a:p>
        </p:txBody>
      </p:sp>
      <p:grpSp>
        <p:nvGrpSpPr>
          <p:cNvPr id="4" name="Group 3"/>
          <p:cNvGrpSpPr/>
          <p:nvPr/>
        </p:nvGrpSpPr>
        <p:grpSpPr>
          <a:xfrm>
            <a:off x="1676400" y="914400"/>
            <a:ext cx="8790432" cy="5029200"/>
            <a:chOff x="27127200" y="12344400"/>
            <a:chExt cx="7848600" cy="4191000"/>
          </a:xfrm>
        </p:grpSpPr>
        <p:sp>
          <p:nvSpPr>
            <p:cNvPr id="6" name="Rectangle 5"/>
            <p:cNvSpPr/>
            <p:nvPr/>
          </p:nvSpPr>
          <p:spPr bwMode="auto">
            <a:xfrm>
              <a:off x="27127200" y="12344400"/>
              <a:ext cx="7848600" cy="4191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047854"/>
              <a:endParaRPr lang="en-US"/>
            </a:p>
          </p:txBody>
        </p:sp>
        <p:pic>
          <p:nvPicPr>
            <p:cNvPr id="7" name="Picture 2"/>
            <p:cNvPicPr>
              <a:picLocks noChangeAspect="1" noChangeArrowheads="1"/>
            </p:cNvPicPr>
            <p:nvPr/>
          </p:nvPicPr>
          <p:blipFill>
            <a:blip r:embed="rId3" cstate="print"/>
            <a:srcRect/>
            <a:stretch>
              <a:fillRect/>
            </a:stretch>
          </p:blipFill>
          <p:spPr bwMode="auto">
            <a:xfrm>
              <a:off x="27279600" y="12420600"/>
              <a:ext cx="3138488" cy="3926139"/>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76053" t="47584"/>
            <a:stretch>
              <a:fillRect/>
            </a:stretch>
          </p:blipFill>
          <p:spPr bwMode="auto">
            <a:xfrm>
              <a:off x="30708600" y="12496800"/>
              <a:ext cx="4191000" cy="3824899"/>
            </a:xfrm>
            <a:prstGeom prst="rect">
              <a:avLst/>
            </a:prstGeom>
            <a:noFill/>
            <a:ln w="9525">
              <a:noFill/>
              <a:miter lim="800000"/>
              <a:headEnd/>
              <a:tailEnd/>
            </a:ln>
          </p:spPr>
        </p:pic>
      </p:grpSp>
      <p:sp>
        <p:nvSpPr>
          <p:cNvPr id="9" name="TextBox 8"/>
          <p:cNvSpPr txBox="1"/>
          <p:nvPr/>
        </p:nvSpPr>
        <p:spPr>
          <a:xfrm>
            <a:off x="2184400" y="297934"/>
            <a:ext cx="5756512" cy="523220"/>
          </a:xfrm>
          <a:prstGeom prst="rect">
            <a:avLst/>
          </a:prstGeom>
          <a:noFill/>
        </p:spPr>
        <p:txBody>
          <a:bodyPr wrap="none" rtlCol="0">
            <a:spAutoFit/>
          </a:bodyPr>
          <a:lstStyle/>
          <a:p>
            <a:r>
              <a:rPr lang="en-US" sz="2800" dirty="0"/>
              <a:t>NAV4694 in AD and Healthy Volunteer</a:t>
            </a:r>
          </a:p>
        </p:txBody>
      </p:sp>
    </p:spTree>
    <p:extLst>
      <p:ext uri="{BB962C8B-B14F-4D97-AF65-F5344CB8AC3E}">
        <p14:creationId xmlns:p14="http://schemas.microsoft.com/office/powerpoint/2010/main" val="1676490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2073275" y="-52701"/>
            <a:ext cx="8042276" cy="1336956"/>
          </a:xfrm>
        </p:spPr>
        <p:txBody>
          <a:bodyPr/>
          <a:lstStyle/>
          <a:p>
            <a:r>
              <a:rPr lang="en-US" dirty="0">
                <a:ea typeface="ＭＳ Ｐゴシック" charset="-128"/>
                <a:cs typeface="ＭＳ Ｐゴシック" charset="-128"/>
              </a:rPr>
              <a:t>18F </a:t>
            </a:r>
            <a:r>
              <a:rPr lang="en-US" dirty="0" smtClean="0">
                <a:ea typeface="ＭＳ Ｐゴシック" charset="-128"/>
                <a:cs typeface="ＭＳ Ｐゴシック" charset="-128"/>
              </a:rPr>
              <a:t>PET Amyloid </a:t>
            </a:r>
            <a:r>
              <a:rPr lang="en-US" dirty="0">
                <a:ea typeface="ＭＳ Ｐゴシック" charset="-128"/>
                <a:cs typeface="ＭＳ Ｐゴシック" charset="-128"/>
              </a:rPr>
              <a:t>imaging</a:t>
            </a:r>
          </a:p>
        </p:txBody>
      </p:sp>
      <p:sp>
        <p:nvSpPr>
          <p:cNvPr id="39939" name="Content Placeholder 2"/>
          <p:cNvSpPr>
            <a:spLocks noGrp="1"/>
          </p:cNvSpPr>
          <p:nvPr>
            <p:ph idx="4294967295"/>
          </p:nvPr>
        </p:nvSpPr>
        <p:spPr>
          <a:xfrm>
            <a:off x="1045028" y="1479550"/>
            <a:ext cx="9409423" cy="5022850"/>
          </a:xfrm>
        </p:spPr>
        <p:txBody>
          <a:bodyPr/>
          <a:lstStyle/>
          <a:p>
            <a:r>
              <a:rPr lang="en-US" dirty="0">
                <a:ea typeface="ＭＳ Ｐゴシック" charset="-128"/>
                <a:cs typeface="ＭＳ Ｐゴシック" charset="-128"/>
              </a:rPr>
              <a:t>Tracers demonstrate approx 1.5 - 2 fold increase in amyloid binding in </a:t>
            </a:r>
            <a:r>
              <a:rPr lang="en-US" dirty="0" err="1">
                <a:ea typeface="ＭＳ Ｐゴシック" charset="-128"/>
                <a:cs typeface="ＭＳ Ｐゴシック" charset="-128"/>
              </a:rPr>
              <a:t>precuneus</a:t>
            </a:r>
            <a:r>
              <a:rPr lang="en-US" dirty="0">
                <a:ea typeface="ＭＳ Ｐゴシック" charset="-128"/>
                <a:cs typeface="ＭＳ Ｐゴシック" charset="-128"/>
              </a:rPr>
              <a:t>, cingulate, frontal, temporal, parietal cortex</a:t>
            </a:r>
          </a:p>
          <a:p>
            <a:r>
              <a:rPr lang="en-US" dirty="0">
                <a:ea typeface="ＭＳ Ｐゴシック" charset="-128"/>
                <a:cs typeface="ＭＳ Ｐゴシック" charset="-128"/>
              </a:rPr>
              <a:t>No safety problems</a:t>
            </a:r>
          </a:p>
          <a:p>
            <a:r>
              <a:rPr lang="en-US" dirty="0">
                <a:ea typeface="ＭＳ Ｐゴシック" charset="-128"/>
                <a:cs typeface="ＭＳ Ｐゴシック" charset="-128"/>
              </a:rPr>
              <a:t>Amyloid imaging correlated with pathology</a:t>
            </a:r>
          </a:p>
          <a:p>
            <a:r>
              <a:rPr lang="en-US" dirty="0">
                <a:ea typeface="ＭＳ Ｐゴシック" charset="-128"/>
                <a:cs typeface="ＭＳ Ｐゴシック" charset="-128"/>
              </a:rPr>
              <a:t>Amyloid positive amnestic MCI at high risk of conversion to AD</a:t>
            </a:r>
          </a:p>
          <a:p>
            <a:r>
              <a:rPr lang="en-US" dirty="0">
                <a:ea typeface="ＭＳ Ｐゴシック" charset="-128"/>
                <a:cs typeface="ＭＳ Ｐゴシック" charset="-128"/>
              </a:rPr>
              <a:t>Likely progression of amyloid uptake in MCI and AD subjects</a:t>
            </a:r>
          </a:p>
          <a:p>
            <a:endParaRPr lang="en-US" dirty="0">
              <a:ea typeface="ＭＳ Ｐゴシック" charset="-128"/>
              <a:cs typeface="ＭＳ Ｐゴシック" charset="-128"/>
            </a:endParaRPr>
          </a:p>
        </p:txBody>
      </p:sp>
      <p:sp>
        <p:nvSpPr>
          <p:cNvPr id="39940" name="Line 4"/>
          <p:cNvSpPr>
            <a:spLocks noChangeShapeType="1"/>
          </p:cNvSpPr>
          <p:nvPr/>
        </p:nvSpPr>
        <p:spPr bwMode="auto">
          <a:xfrm>
            <a:off x="1639785" y="1022144"/>
            <a:ext cx="8067675" cy="0"/>
          </a:xfrm>
          <a:prstGeom prst="line">
            <a:avLst/>
          </a:prstGeom>
          <a:noFill/>
          <a:ln w="19050">
            <a:solidFill>
              <a:srgbClr val="FF0000"/>
            </a:solidFill>
            <a:round/>
            <a:headEnd/>
            <a:tailEnd/>
          </a:ln>
        </p:spPr>
        <p:txBody>
          <a:bodyPr>
            <a:prstTxWarp prst="textNoShape">
              <a:avLst/>
            </a:prstTxWarp>
          </a:bodyPr>
          <a:lstStyle/>
          <a:p>
            <a:endParaRPr lang="en-US"/>
          </a:p>
        </p:txBody>
      </p:sp>
    </p:spTree>
    <p:extLst>
      <p:ext uri="{BB962C8B-B14F-4D97-AF65-F5344CB8AC3E}">
        <p14:creationId xmlns:p14="http://schemas.microsoft.com/office/powerpoint/2010/main" val="89116029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2616200" y="675621"/>
            <a:ext cx="6578600" cy="5640443"/>
          </a:xfrm>
          <a:prstGeom prst="rect">
            <a:avLst/>
          </a:prstGeom>
          <a:noFill/>
          <a:ln w="9525">
            <a:noFill/>
            <a:miter lim="800000"/>
            <a:headEnd/>
            <a:tailEnd/>
          </a:ln>
        </p:spPr>
      </p:pic>
      <p:sp>
        <p:nvSpPr>
          <p:cNvPr id="3" name="Text Box 6"/>
          <p:cNvSpPr txBox="1">
            <a:spLocks noChangeArrowheads="1"/>
          </p:cNvSpPr>
          <p:nvPr/>
        </p:nvSpPr>
        <p:spPr bwMode="auto">
          <a:xfrm>
            <a:off x="5511800" y="6358235"/>
            <a:ext cx="4473222" cy="369332"/>
          </a:xfrm>
          <a:prstGeom prst="rect">
            <a:avLst/>
          </a:prstGeom>
          <a:noFill/>
          <a:ln w="9525">
            <a:noFill/>
            <a:miter lim="800000"/>
            <a:headEnd/>
            <a:tailEnd/>
          </a:ln>
          <a:effectLst/>
        </p:spPr>
        <p:txBody>
          <a:bodyPr>
            <a:prstTxWarp prst="textNoShape">
              <a:avLst/>
            </a:prstTxWarp>
            <a:spAutoFit/>
          </a:bodyPr>
          <a:lstStyle/>
          <a:p>
            <a:pPr>
              <a:buFontTx/>
              <a:buNone/>
            </a:pPr>
            <a:r>
              <a:rPr lang="en-US" dirty="0"/>
              <a:t>Reproduced from Clark, et al. JAMA, 2011</a:t>
            </a:r>
          </a:p>
        </p:txBody>
      </p:sp>
      <p:sp>
        <p:nvSpPr>
          <p:cNvPr id="4" name="TextBox 3"/>
          <p:cNvSpPr txBox="1"/>
          <p:nvPr/>
        </p:nvSpPr>
        <p:spPr>
          <a:xfrm>
            <a:off x="1600200" y="11668"/>
            <a:ext cx="242374" cy="369332"/>
          </a:xfrm>
          <a:prstGeom prst="rect">
            <a:avLst/>
          </a:prstGeom>
          <a:noFill/>
        </p:spPr>
        <p:txBody>
          <a:bodyPr wrap="none" rtlCol="0">
            <a:spAutoFit/>
          </a:bodyPr>
          <a:lstStyle/>
          <a:p>
            <a:r>
              <a:rPr lang="en-US" dirty="0"/>
              <a:t>.</a:t>
            </a:r>
          </a:p>
        </p:txBody>
      </p:sp>
      <p:sp>
        <p:nvSpPr>
          <p:cNvPr id="2" name="Rectangle 1"/>
          <p:cNvSpPr/>
          <p:nvPr/>
        </p:nvSpPr>
        <p:spPr>
          <a:xfrm>
            <a:off x="1861810" y="152400"/>
            <a:ext cx="8255978" cy="523220"/>
          </a:xfrm>
          <a:prstGeom prst="rect">
            <a:avLst/>
          </a:prstGeom>
        </p:spPr>
        <p:txBody>
          <a:bodyPr wrap="square">
            <a:spAutoFit/>
          </a:bodyPr>
          <a:lstStyle/>
          <a:p>
            <a:pPr>
              <a:buFontTx/>
              <a:buNone/>
            </a:pPr>
            <a:r>
              <a:rPr lang="en-US" sz="2800" b="1" dirty="0" err="1"/>
              <a:t>Florbetapir</a:t>
            </a:r>
            <a:r>
              <a:rPr lang="en-US" sz="2800" b="1" dirty="0"/>
              <a:t> – Imaging-Pathology correlation</a:t>
            </a:r>
          </a:p>
        </p:txBody>
      </p:sp>
    </p:spTree>
    <p:extLst>
      <p:ext uri="{BB962C8B-B14F-4D97-AF65-F5344CB8AC3E}">
        <p14:creationId xmlns:p14="http://schemas.microsoft.com/office/powerpoint/2010/main" val="14400979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264843"/>
            <a:ext cx="9144000" cy="6256422"/>
          </a:xfrm>
          <a:prstGeom prst="rect">
            <a:avLst/>
          </a:prstGeom>
        </p:spPr>
      </p:pic>
    </p:spTree>
    <p:extLst>
      <p:ext uri="{BB962C8B-B14F-4D97-AF65-F5344CB8AC3E}">
        <p14:creationId xmlns:p14="http://schemas.microsoft.com/office/powerpoint/2010/main" val="2032248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06010" y="1114295"/>
            <a:ext cx="9161990" cy="4023229"/>
          </a:xfrm>
          <a:prstGeom prst="rect">
            <a:avLst/>
          </a:prstGeom>
        </p:spPr>
      </p:pic>
    </p:spTree>
    <p:extLst>
      <p:ext uri="{BB962C8B-B14F-4D97-AF65-F5344CB8AC3E}">
        <p14:creationId xmlns:p14="http://schemas.microsoft.com/office/powerpoint/2010/main" val="1804942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extfeld 1"/>
          <p:cNvSpPr txBox="1">
            <a:spLocks noChangeArrowheads="1"/>
          </p:cNvSpPr>
          <p:nvPr/>
        </p:nvSpPr>
        <p:spPr bwMode="auto">
          <a:xfrm>
            <a:off x="1524000" y="142875"/>
            <a:ext cx="9144000" cy="831850"/>
          </a:xfrm>
          <a:prstGeom prst="rect">
            <a:avLst/>
          </a:prstGeom>
          <a:noFill/>
          <a:ln w="9525">
            <a:noFill/>
            <a:miter lim="800000"/>
            <a:headEnd/>
            <a:tailEnd/>
          </a:ln>
        </p:spPr>
        <p:txBody>
          <a:bodyPr>
            <a:spAutoFit/>
          </a:bodyPr>
          <a:lstStyle/>
          <a:p>
            <a:pPr algn="ctr"/>
            <a:r>
              <a:rPr lang="en-US" sz="4800">
                <a:solidFill>
                  <a:srgbClr val="000000"/>
                </a:solidFill>
                <a:latin typeface="Calibri" pitchFamily="34" charset="0"/>
              </a:rPr>
              <a:t>Results</a:t>
            </a:r>
          </a:p>
        </p:txBody>
      </p:sp>
      <p:sp>
        <p:nvSpPr>
          <p:cNvPr id="164866" name="Line 12"/>
          <p:cNvSpPr>
            <a:spLocks noChangeShapeType="1"/>
          </p:cNvSpPr>
          <p:nvPr/>
        </p:nvSpPr>
        <p:spPr bwMode="auto">
          <a:xfrm>
            <a:off x="1524000" y="960438"/>
            <a:ext cx="9144000" cy="0"/>
          </a:xfrm>
          <a:prstGeom prst="line">
            <a:avLst/>
          </a:prstGeom>
          <a:noFill/>
          <a:ln w="12700">
            <a:solidFill>
              <a:srgbClr val="FF0000"/>
            </a:solidFill>
            <a:round/>
            <a:headEnd/>
            <a:tailEnd/>
          </a:ln>
        </p:spPr>
        <p:txBody>
          <a:bodyPr/>
          <a:lstStyle/>
          <a:p>
            <a:endParaRPr lang="de-DE"/>
          </a:p>
        </p:txBody>
      </p:sp>
      <p:sp>
        <p:nvSpPr>
          <p:cNvPr id="4" name="Rectangle 2"/>
          <p:cNvSpPr txBox="1">
            <a:spLocks noChangeArrowheads="1"/>
          </p:cNvSpPr>
          <p:nvPr/>
        </p:nvSpPr>
        <p:spPr>
          <a:xfrm>
            <a:off x="1524000" y="998538"/>
            <a:ext cx="8821738" cy="787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2000" dirty="0">
                <a:solidFill>
                  <a:srgbClr val="000000"/>
                </a:solidFill>
                <a:latin typeface="+mn-lt"/>
              </a:rPr>
              <a:t>Primary efficacy variables: </a:t>
            </a:r>
            <a:r>
              <a:rPr lang="en-US" sz="2000" dirty="0">
                <a:solidFill>
                  <a:srgbClr val="000000"/>
                </a:solidFill>
              </a:rPr>
              <a:t>Regional PET assessment compared to regional consensus histopathology, based on majority read</a:t>
            </a:r>
          </a:p>
          <a:p>
            <a:pPr algn="l">
              <a:defRPr/>
            </a:pPr>
            <a:endParaRPr lang="en-US" sz="2000" dirty="0">
              <a:solidFill>
                <a:srgbClr val="000000"/>
              </a:solidFill>
            </a:endParaRPr>
          </a:p>
        </p:txBody>
      </p:sp>
      <p:graphicFrame>
        <p:nvGraphicFramePr>
          <p:cNvPr id="13" name="Tabelle 12"/>
          <p:cNvGraphicFramePr>
            <a:graphicFrameLocks noGrp="1"/>
          </p:cNvGraphicFramePr>
          <p:nvPr>
            <p:extLst>
              <p:ext uri="{D42A27DB-BD31-4B8C-83A1-F6EECF244321}">
                <p14:modId xmlns:p14="http://schemas.microsoft.com/office/powerpoint/2010/main" val="1060643824"/>
              </p:ext>
            </p:extLst>
          </p:nvPr>
        </p:nvGraphicFramePr>
        <p:xfrm>
          <a:off x="844069" y="2474789"/>
          <a:ext cx="9242466" cy="3897877"/>
        </p:xfrm>
        <a:graphic>
          <a:graphicData uri="http://schemas.openxmlformats.org/drawingml/2006/table">
            <a:tbl>
              <a:tblPr firstRow="1" firstCol="1" bandRow="1">
                <a:tableStyleId>{5C22544A-7EE6-4342-B048-85BDC9FD1C3A}</a:tableStyleId>
              </a:tblPr>
              <a:tblGrid>
                <a:gridCol w="4298201">
                  <a:extLst>
                    <a:ext uri="{9D8B030D-6E8A-4147-A177-3AD203B41FA5}">
                      <a16:colId xmlns="" xmlns:a16="http://schemas.microsoft.com/office/drawing/2014/main" val="20000"/>
                    </a:ext>
                  </a:extLst>
                </a:gridCol>
                <a:gridCol w="2458521">
                  <a:extLst>
                    <a:ext uri="{9D8B030D-6E8A-4147-A177-3AD203B41FA5}">
                      <a16:colId xmlns="" xmlns:a16="http://schemas.microsoft.com/office/drawing/2014/main" val="20001"/>
                    </a:ext>
                  </a:extLst>
                </a:gridCol>
                <a:gridCol w="2485744">
                  <a:extLst>
                    <a:ext uri="{9D8B030D-6E8A-4147-A177-3AD203B41FA5}">
                      <a16:colId xmlns="" xmlns:a16="http://schemas.microsoft.com/office/drawing/2014/main" val="20002"/>
                    </a:ext>
                  </a:extLst>
                </a:gridCol>
              </a:tblGrid>
              <a:tr h="601041">
                <a:tc>
                  <a:txBody>
                    <a:bodyPr/>
                    <a:lstStyle/>
                    <a:p>
                      <a:pPr>
                        <a:lnSpc>
                          <a:spcPct val="115000"/>
                        </a:lnSpc>
                        <a:spcAft>
                          <a:spcPts val="0"/>
                        </a:spcAft>
                      </a:pPr>
                      <a:r>
                        <a:rPr lang="en-US" sz="2000" b="0" dirty="0">
                          <a:solidFill>
                            <a:srgbClr val="FFFF99"/>
                          </a:solidFill>
                          <a:effectLst/>
                          <a:latin typeface="+mn-lt"/>
                        </a:rPr>
                        <a:t>Region</a:t>
                      </a:r>
                      <a:endParaRPr lang="en-US" sz="2000" b="0" dirty="0">
                        <a:solidFill>
                          <a:srgbClr val="FFFF99"/>
                        </a:solidFill>
                        <a:effectLst/>
                        <a:latin typeface="+mn-lt"/>
                        <a:ea typeface="Calibri"/>
                        <a:cs typeface="Times New Roman"/>
                      </a:endParaRPr>
                    </a:p>
                  </a:txBody>
                  <a:tcPr marL="68580" marR="68580" marT="0" marB="0">
                    <a:solidFill>
                      <a:srgbClr val="000066"/>
                    </a:solidFill>
                  </a:tcPr>
                </a:tc>
                <a:tc>
                  <a:txBody>
                    <a:bodyPr/>
                    <a:lstStyle/>
                    <a:p>
                      <a:pPr>
                        <a:lnSpc>
                          <a:spcPct val="115000"/>
                        </a:lnSpc>
                        <a:spcAft>
                          <a:spcPts val="0"/>
                        </a:spcAft>
                      </a:pPr>
                      <a:r>
                        <a:rPr lang="en-US" sz="2000" b="0" dirty="0">
                          <a:solidFill>
                            <a:srgbClr val="FFFF99"/>
                          </a:solidFill>
                          <a:effectLst/>
                          <a:latin typeface="+mn-lt"/>
                        </a:rPr>
                        <a:t>Sensitivity</a:t>
                      </a:r>
                      <a:endParaRPr lang="en-US" sz="2000" b="0" dirty="0">
                        <a:solidFill>
                          <a:srgbClr val="FFFF99"/>
                        </a:solidFill>
                        <a:effectLst/>
                        <a:latin typeface="+mn-lt"/>
                        <a:ea typeface="Calibri"/>
                        <a:cs typeface="Times New Roman"/>
                      </a:endParaRPr>
                    </a:p>
                  </a:txBody>
                  <a:tcPr marL="68580" marR="68580" marT="0" marB="0">
                    <a:solidFill>
                      <a:srgbClr val="000066"/>
                    </a:solidFill>
                  </a:tcPr>
                </a:tc>
                <a:tc>
                  <a:txBody>
                    <a:bodyPr/>
                    <a:lstStyle/>
                    <a:p>
                      <a:pPr>
                        <a:lnSpc>
                          <a:spcPct val="115000"/>
                        </a:lnSpc>
                        <a:spcAft>
                          <a:spcPts val="0"/>
                        </a:spcAft>
                      </a:pPr>
                      <a:r>
                        <a:rPr lang="en-US" sz="2000" b="0" dirty="0">
                          <a:solidFill>
                            <a:srgbClr val="FFFF99"/>
                          </a:solidFill>
                          <a:effectLst/>
                          <a:latin typeface="+mn-lt"/>
                        </a:rPr>
                        <a:t>Specificity</a:t>
                      </a:r>
                      <a:endParaRPr lang="en-US" sz="2000" b="0" dirty="0">
                        <a:solidFill>
                          <a:srgbClr val="FFFF99"/>
                        </a:solidFill>
                        <a:effectLst/>
                        <a:latin typeface="+mn-lt"/>
                        <a:ea typeface="Calibri"/>
                        <a:cs typeface="Times New Roman"/>
                      </a:endParaRPr>
                    </a:p>
                  </a:txBody>
                  <a:tcPr marL="68580" marR="68580" marT="0" marB="0">
                    <a:solidFill>
                      <a:srgbClr val="000066"/>
                    </a:solidFill>
                  </a:tcPr>
                </a:tc>
                <a:extLst>
                  <a:ext uri="{0D108BD9-81ED-4DB2-BD59-A6C34878D82A}">
                    <a16:rowId xmlns="" xmlns:a16="http://schemas.microsoft.com/office/drawing/2014/main" val="10000"/>
                  </a:ext>
                </a:extLst>
              </a:tr>
              <a:tr h="541080">
                <a:tc>
                  <a:txBody>
                    <a:bodyPr/>
                    <a:lstStyle/>
                    <a:p>
                      <a:pPr>
                        <a:lnSpc>
                          <a:spcPct val="115000"/>
                        </a:lnSpc>
                        <a:spcAft>
                          <a:spcPts val="0"/>
                        </a:spcAft>
                      </a:pPr>
                      <a:r>
                        <a:rPr lang="en-US" sz="2000" b="0" dirty="0">
                          <a:solidFill>
                            <a:srgbClr val="FFFF99"/>
                          </a:solidFill>
                          <a:effectLst/>
                          <a:latin typeface="+mn-lt"/>
                        </a:rPr>
                        <a:t>Middle frontal gyrus</a:t>
                      </a:r>
                      <a:endParaRPr lang="en-US" sz="2000" b="0" dirty="0">
                        <a:solidFill>
                          <a:srgbClr val="FFFF99"/>
                        </a:solidFill>
                        <a:effectLst/>
                        <a:latin typeface="+mn-lt"/>
                        <a:ea typeface="Calibri"/>
                        <a:cs typeface="Times New Roman"/>
                      </a:endParaRPr>
                    </a:p>
                  </a:txBody>
                  <a:tcPr marL="68580" marR="68580" marT="0" marB="0">
                    <a:solidFill>
                      <a:srgbClr val="000066"/>
                    </a:solidFill>
                  </a:tcPr>
                </a:tc>
                <a:tc>
                  <a:txBody>
                    <a:bodyPr/>
                    <a:lstStyle/>
                    <a:p>
                      <a:pPr>
                        <a:lnSpc>
                          <a:spcPct val="115000"/>
                        </a:lnSpc>
                        <a:spcAft>
                          <a:spcPts val="0"/>
                        </a:spcAft>
                      </a:pPr>
                      <a:r>
                        <a:rPr lang="en-US" sz="2000" b="0" dirty="0">
                          <a:solidFill>
                            <a:schemeClr val="bg1"/>
                          </a:solidFill>
                          <a:effectLst/>
                          <a:latin typeface="+mn-lt"/>
                          <a:ea typeface="Calibri"/>
                          <a:cs typeface="Times New Roman"/>
                        </a:rPr>
                        <a:t> 85.7%</a:t>
                      </a:r>
                    </a:p>
                  </a:txBody>
                  <a:tcPr marL="68580" marR="68580" marT="0" marB="0">
                    <a:solidFill>
                      <a:srgbClr val="0070C0"/>
                    </a:solidFill>
                  </a:tcPr>
                </a:tc>
                <a:tc>
                  <a:txBody>
                    <a:bodyPr/>
                    <a:lstStyle/>
                    <a:p>
                      <a:pPr>
                        <a:lnSpc>
                          <a:spcPct val="115000"/>
                        </a:lnSpc>
                        <a:spcAft>
                          <a:spcPts val="0"/>
                        </a:spcAft>
                      </a:pPr>
                      <a:r>
                        <a:rPr lang="en-US" sz="2000" b="0" dirty="0">
                          <a:solidFill>
                            <a:schemeClr val="bg1"/>
                          </a:solidFill>
                          <a:effectLst/>
                          <a:latin typeface="+mn-lt"/>
                          <a:ea typeface="Calibri"/>
                          <a:cs typeface="Times New Roman"/>
                        </a:rPr>
                        <a:t>  95.0%</a:t>
                      </a:r>
                    </a:p>
                  </a:txBody>
                  <a:tcPr marL="68580" marR="68580" marT="0" marB="0">
                    <a:solidFill>
                      <a:srgbClr val="0070C0"/>
                    </a:solidFill>
                  </a:tcPr>
                </a:tc>
                <a:extLst>
                  <a:ext uri="{0D108BD9-81ED-4DB2-BD59-A6C34878D82A}">
                    <a16:rowId xmlns="" xmlns:a16="http://schemas.microsoft.com/office/drawing/2014/main" val="10001"/>
                  </a:ext>
                </a:extLst>
              </a:tr>
              <a:tr h="541080">
                <a:tc>
                  <a:txBody>
                    <a:bodyPr/>
                    <a:lstStyle/>
                    <a:p>
                      <a:pPr>
                        <a:lnSpc>
                          <a:spcPct val="115000"/>
                        </a:lnSpc>
                        <a:spcAft>
                          <a:spcPts val="0"/>
                        </a:spcAft>
                      </a:pPr>
                      <a:r>
                        <a:rPr lang="en-US" sz="2000" b="0" dirty="0">
                          <a:solidFill>
                            <a:srgbClr val="FFFF99"/>
                          </a:solidFill>
                          <a:effectLst/>
                          <a:latin typeface="+mn-lt"/>
                        </a:rPr>
                        <a:t>Occipital cortex</a:t>
                      </a:r>
                      <a:endParaRPr lang="en-US" sz="2000" b="0" dirty="0">
                        <a:solidFill>
                          <a:srgbClr val="FFFF99"/>
                        </a:solidFill>
                        <a:effectLst/>
                        <a:latin typeface="+mn-lt"/>
                        <a:ea typeface="Calibri"/>
                        <a:cs typeface="Times New Roman"/>
                      </a:endParaRPr>
                    </a:p>
                  </a:txBody>
                  <a:tcPr marL="68580" marR="68580" marT="0" marB="0">
                    <a:solidFill>
                      <a:srgbClr val="000066"/>
                    </a:solidFill>
                  </a:tcPr>
                </a:tc>
                <a:tc>
                  <a:txBody>
                    <a:bodyPr/>
                    <a:lstStyle/>
                    <a:p>
                      <a:pPr>
                        <a:lnSpc>
                          <a:spcPct val="115000"/>
                        </a:lnSpc>
                        <a:spcAft>
                          <a:spcPts val="0"/>
                        </a:spcAft>
                      </a:pPr>
                      <a:r>
                        <a:rPr lang="en-US" sz="2000" b="0" dirty="0">
                          <a:solidFill>
                            <a:schemeClr val="bg1"/>
                          </a:solidFill>
                          <a:effectLst/>
                          <a:latin typeface="+mn-lt"/>
                          <a:ea typeface="Calibri"/>
                          <a:cs typeface="Times New Roman"/>
                        </a:rPr>
                        <a:t> 88.9%</a:t>
                      </a:r>
                    </a:p>
                  </a:txBody>
                  <a:tcPr marL="68580" marR="68580" marT="0" marB="0">
                    <a:solidFill>
                      <a:srgbClr val="0070C0"/>
                    </a:solidFill>
                  </a:tcPr>
                </a:tc>
                <a:tc>
                  <a:txBody>
                    <a:bodyPr/>
                    <a:lstStyle/>
                    <a:p>
                      <a:pPr>
                        <a:lnSpc>
                          <a:spcPct val="115000"/>
                        </a:lnSpc>
                        <a:spcAft>
                          <a:spcPts val="0"/>
                        </a:spcAft>
                      </a:pPr>
                      <a:r>
                        <a:rPr lang="en-US" sz="2000" b="0" dirty="0">
                          <a:solidFill>
                            <a:schemeClr val="bg1"/>
                          </a:solidFill>
                          <a:effectLst/>
                          <a:latin typeface="+mn-lt"/>
                          <a:ea typeface="Calibri"/>
                          <a:cs typeface="Times New Roman"/>
                        </a:rPr>
                        <a:t>  86.4%</a:t>
                      </a:r>
                    </a:p>
                  </a:txBody>
                  <a:tcPr marL="68580" marR="68580" marT="0" marB="0">
                    <a:solidFill>
                      <a:srgbClr val="0070C0"/>
                    </a:solidFill>
                  </a:tcPr>
                </a:tc>
                <a:extLst>
                  <a:ext uri="{0D108BD9-81ED-4DB2-BD59-A6C34878D82A}">
                    <a16:rowId xmlns="" xmlns:a16="http://schemas.microsoft.com/office/drawing/2014/main" val="10002"/>
                  </a:ext>
                </a:extLst>
              </a:tr>
              <a:tr h="541080">
                <a:tc>
                  <a:txBody>
                    <a:bodyPr/>
                    <a:lstStyle/>
                    <a:p>
                      <a:pPr>
                        <a:lnSpc>
                          <a:spcPct val="115000"/>
                        </a:lnSpc>
                        <a:spcAft>
                          <a:spcPts val="0"/>
                        </a:spcAft>
                      </a:pPr>
                      <a:r>
                        <a:rPr lang="en-US" sz="2000" b="0" dirty="0">
                          <a:solidFill>
                            <a:srgbClr val="FFFF99"/>
                          </a:solidFill>
                          <a:effectLst/>
                          <a:latin typeface="+mn-lt"/>
                        </a:rPr>
                        <a:t>Hippocampus</a:t>
                      </a:r>
                      <a:endParaRPr lang="en-US" sz="2000" b="0" dirty="0">
                        <a:solidFill>
                          <a:srgbClr val="FFFF99"/>
                        </a:solidFill>
                        <a:effectLst/>
                        <a:latin typeface="+mn-lt"/>
                        <a:ea typeface="Calibri"/>
                        <a:cs typeface="Times New Roman"/>
                      </a:endParaRPr>
                    </a:p>
                  </a:txBody>
                  <a:tcPr marL="68580" marR="68580" marT="0" marB="0">
                    <a:solidFill>
                      <a:srgbClr val="000066"/>
                    </a:solidFill>
                  </a:tcPr>
                </a:tc>
                <a:tc>
                  <a:txBody>
                    <a:bodyPr/>
                    <a:lstStyle/>
                    <a:p>
                      <a:pPr>
                        <a:lnSpc>
                          <a:spcPct val="115000"/>
                        </a:lnSpc>
                        <a:spcAft>
                          <a:spcPts val="0"/>
                        </a:spcAft>
                      </a:pPr>
                      <a:r>
                        <a:rPr lang="en-US" sz="2000" b="0" dirty="0">
                          <a:solidFill>
                            <a:schemeClr val="bg1"/>
                          </a:solidFill>
                          <a:effectLst/>
                          <a:latin typeface="+mn-lt"/>
                          <a:ea typeface="Calibri"/>
                          <a:cs typeface="Times New Roman"/>
                        </a:rPr>
                        <a:t> 57.1%</a:t>
                      </a:r>
                    </a:p>
                  </a:txBody>
                  <a:tcPr marL="68580" marR="68580" marT="0" marB="0">
                    <a:solidFill>
                      <a:srgbClr val="0070C0"/>
                    </a:solidFill>
                  </a:tcPr>
                </a:tc>
                <a:tc>
                  <a:txBody>
                    <a:bodyPr/>
                    <a:lstStyle/>
                    <a:p>
                      <a:pPr>
                        <a:lnSpc>
                          <a:spcPct val="115000"/>
                        </a:lnSpc>
                        <a:spcAft>
                          <a:spcPts val="0"/>
                        </a:spcAft>
                      </a:pPr>
                      <a:r>
                        <a:rPr lang="en-US" sz="2000" b="0" dirty="0">
                          <a:solidFill>
                            <a:schemeClr val="bg1"/>
                          </a:solidFill>
                          <a:effectLst/>
                          <a:latin typeface="+mn-lt"/>
                          <a:ea typeface="Calibri"/>
                          <a:cs typeface="Times New Roman"/>
                        </a:rPr>
                        <a:t>100.0%</a:t>
                      </a:r>
                    </a:p>
                  </a:txBody>
                  <a:tcPr marL="68580" marR="68580" marT="0" marB="0">
                    <a:solidFill>
                      <a:srgbClr val="0070C0"/>
                    </a:solidFill>
                  </a:tcPr>
                </a:tc>
                <a:extLst>
                  <a:ext uri="{0D108BD9-81ED-4DB2-BD59-A6C34878D82A}">
                    <a16:rowId xmlns="" xmlns:a16="http://schemas.microsoft.com/office/drawing/2014/main" val="10003"/>
                  </a:ext>
                </a:extLst>
              </a:tr>
              <a:tr h="541080">
                <a:tc>
                  <a:txBody>
                    <a:bodyPr/>
                    <a:lstStyle/>
                    <a:p>
                      <a:pPr>
                        <a:lnSpc>
                          <a:spcPct val="115000"/>
                        </a:lnSpc>
                        <a:spcAft>
                          <a:spcPts val="0"/>
                        </a:spcAft>
                      </a:pPr>
                      <a:r>
                        <a:rPr lang="en-US" sz="2000" b="0" dirty="0">
                          <a:solidFill>
                            <a:srgbClr val="FFFF99"/>
                          </a:solidFill>
                          <a:effectLst/>
                          <a:latin typeface="+mn-lt"/>
                        </a:rPr>
                        <a:t>Anterior cingulate cortex</a:t>
                      </a:r>
                      <a:endParaRPr lang="en-US" sz="2000" b="0" dirty="0">
                        <a:solidFill>
                          <a:srgbClr val="FFFF99"/>
                        </a:solidFill>
                        <a:effectLst/>
                        <a:latin typeface="+mn-lt"/>
                        <a:ea typeface="Calibri"/>
                        <a:cs typeface="Times New Roman"/>
                      </a:endParaRPr>
                    </a:p>
                  </a:txBody>
                  <a:tcPr marL="68580" marR="68580" marT="0" marB="0">
                    <a:solidFill>
                      <a:srgbClr val="000066"/>
                    </a:solidFill>
                  </a:tcPr>
                </a:tc>
                <a:tc>
                  <a:txBody>
                    <a:bodyPr/>
                    <a:lstStyle/>
                    <a:p>
                      <a:pPr>
                        <a:lnSpc>
                          <a:spcPct val="115000"/>
                        </a:lnSpc>
                        <a:spcAft>
                          <a:spcPts val="0"/>
                        </a:spcAft>
                      </a:pPr>
                      <a:r>
                        <a:rPr lang="en-US" sz="2000" b="0" dirty="0">
                          <a:solidFill>
                            <a:schemeClr val="bg1"/>
                          </a:solidFill>
                          <a:effectLst/>
                          <a:latin typeface="+mn-lt"/>
                          <a:ea typeface="Calibri"/>
                          <a:cs typeface="Times New Roman"/>
                        </a:rPr>
                        <a:t> 90.0%</a:t>
                      </a:r>
                    </a:p>
                  </a:txBody>
                  <a:tcPr marL="68580" marR="68580" marT="0" marB="0">
                    <a:solidFill>
                      <a:srgbClr val="0070C0"/>
                    </a:solidFill>
                  </a:tcPr>
                </a:tc>
                <a:tc>
                  <a:txBody>
                    <a:bodyPr/>
                    <a:lstStyle/>
                    <a:p>
                      <a:pPr>
                        <a:lnSpc>
                          <a:spcPct val="115000"/>
                        </a:lnSpc>
                        <a:spcAft>
                          <a:spcPts val="0"/>
                        </a:spcAft>
                      </a:pPr>
                      <a:r>
                        <a:rPr lang="en-US" sz="2000" b="0" dirty="0">
                          <a:solidFill>
                            <a:schemeClr val="bg1"/>
                          </a:solidFill>
                          <a:effectLst/>
                          <a:latin typeface="+mn-lt"/>
                          <a:ea typeface="Calibri"/>
                          <a:cs typeface="Times New Roman"/>
                        </a:rPr>
                        <a:t>  85.7%</a:t>
                      </a:r>
                    </a:p>
                  </a:txBody>
                  <a:tcPr marL="68580" marR="68580" marT="0" marB="0">
                    <a:solidFill>
                      <a:srgbClr val="0070C0"/>
                    </a:solidFill>
                  </a:tcPr>
                </a:tc>
                <a:extLst>
                  <a:ext uri="{0D108BD9-81ED-4DB2-BD59-A6C34878D82A}">
                    <a16:rowId xmlns="" xmlns:a16="http://schemas.microsoft.com/office/drawing/2014/main" val="10004"/>
                  </a:ext>
                </a:extLst>
              </a:tr>
              <a:tr h="541080">
                <a:tc>
                  <a:txBody>
                    <a:bodyPr/>
                    <a:lstStyle/>
                    <a:p>
                      <a:pPr>
                        <a:lnSpc>
                          <a:spcPct val="115000"/>
                        </a:lnSpc>
                        <a:spcAft>
                          <a:spcPts val="0"/>
                        </a:spcAft>
                      </a:pPr>
                      <a:r>
                        <a:rPr lang="en-US" sz="2000" b="0" dirty="0">
                          <a:solidFill>
                            <a:srgbClr val="FFFF99"/>
                          </a:solidFill>
                          <a:effectLst/>
                          <a:latin typeface="+mn-lt"/>
                        </a:rPr>
                        <a:t>Posterior cingulate cortex</a:t>
                      </a:r>
                      <a:endParaRPr lang="en-US" sz="2000" b="0" dirty="0">
                        <a:solidFill>
                          <a:srgbClr val="FFFF99"/>
                        </a:solidFill>
                        <a:effectLst/>
                        <a:latin typeface="+mn-lt"/>
                        <a:ea typeface="Calibri"/>
                        <a:cs typeface="Times New Roman"/>
                      </a:endParaRPr>
                    </a:p>
                  </a:txBody>
                  <a:tcPr marL="68580" marR="68580" marT="0" marB="0">
                    <a:solidFill>
                      <a:srgbClr val="000066"/>
                    </a:solidFill>
                  </a:tcPr>
                </a:tc>
                <a:tc>
                  <a:txBody>
                    <a:bodyPr/>
                    <a:lstStyle/>
                    <a:p>
                      <a:pPr>
                        <a:lnSpc>
                          <a:spcPct val="115000"/>
                        </a:lnSpc>
                        <a:spcAft>
                          <a:spcPts val="0"/>
                        </a:spcAft>
                      </a:pPr>
                      <a:r>
                        <a:rPr lang="en-US" sz="2000" b="0" dirty="0">
                          <a:solidFill>
                            <a:schemeClr val="bg1"/>
                          </a:solidFill>
                          <a:effectLst/>
                          <a:latin typeface="+mn-lt"/>
                          <a:ea typeface="Calibri"/>
                          <a:cs typeface="Times New Roman"/>
                        </a:rPr>
                        <a:t> 81.0%</a:t>
                      </a:r>
                    </a:p>
                  </a:txBody>
                  <a:tcPr marL="68580" marR="68580" marT="0" marB="0">
                    <a:solidFill>
                      <a:srgbClr val="0070C0"/>
                    </a:solidFill>
                  </a:tcPr>
                </a:tc>
                <a:tc>
                  <a:txBody>
                    <a:bodyPr/>
                    <a:lstStyle/>
                    <a:p>
                      <a:pPr>
                        <a:lnSpc>
                          <a:spcPct val="115000"/>
                        </a:lnSpc>
                        <a:spcAft>
                          <a:spcPts val="0"/>
                        </a:spcAft>
                      </a:pPr>
                      <a:r>
                        <a:rPr lang="en-US" sz="2000" b="0" dirty="0">
                          <a:solidFill>
                            <a:schemeClr val="bg1"/>
                          </a:solidFill>
                          <a:effectLst/>
                          <a:latin typeface="+mn-lt"/>
                          <a:ea typeface="Calibri"/>
                          <a:cs typeface="Times New Roman"/>
                        </a:rPr>
                        <a:t>  94.4%</a:t>
                      </a:r>
                    </a:p>
                  </a:txBody>
                  <a:tcPr marL="68580" marR="68580" marT="0" marB="0">
                    <a:solidFill>
                      <a:srgbClr val="0070C0"/>
                    </a:solidFill>
                  </a:tcPr>
                </a:tc>
                <a:extLst>
                  <a:ext uri="{0D108BD9-81ED-4DB2-BD59-A6C34878D82A}">
                    <a16:rowId xmlns="" xmlns:a16="http://schemas.microsoft.com/office/drawing/2014/main" val="10005"/>
                  </a:ext>
                </a:extLst>
              </a:tr>
              <a:tr h="591436">
                <a:tc>
                  <a:txBody>
                    <a:bodyPr/>
                    <a:lstStyle/>
                    <a:p>
                      <a:pPr>
                        <a:lnSpc>
                          <a:spcPct val="115000"/>
                        </a:lnSpc>
                        <a:spcAft>
                          <a:spcPts val="0"/>
                        </a:spcAft>
                      </a:pPr>
                      <a:r>
                        <a:rPr lang="en-US" sz="2000" b="0" dirty="0">
                          <a:solidFill>
                            <a:srgbClr val="FFFF99"/>
                          </a:solidFill>
                          <a:effectLst/>
                          <a:latin typeface="+mn-lt"/>
                          <a:ea typeface="Calibri"/>
                          <a:cs typeface="Times New Roman"/>
                        </a:rPr>
                        <a:t>Cerebellar</a:t>
                      </a:r>
                      <a:r>
                        <a:rPr lang="en-US" sz="2000" b="0" baseline="0" dirty="0">
                          <a:solidFill>
                            <a:srgbClr val="FFFF99"/>
                          </a:solidFill>
                          <a:effectLst/>
                          <a:latin typeface="+mn-lt"/>
                          <a:ea typeface="Calibri"/>
                          <a:cs typeface="Times New Roman"/>
                        </a:rPr>
                        <a:t> cortex</a:t>
                      </a:r>
                      <a:endParaRPr lang="en-US" sz="2000" b="0" dirty="0">
                        <a:solidFill>
                          <a:srgbClr val="FFFF99"/>
                        </a:solidFill>
                        <a:effectLst/>
                        <a:latin typeface="+mn-lt"/>
                        <a:ea typeface="Calibri"/>
                        <a:cs typeface="Times New Roman"/>
                      </a:endParaRPr>
                    </a:p>
                  </a:txBody>
                  <a:tcPr marL="68580" marR="68580" marT="0" marB="0">
                    <a:solidFill>
                      <a:srgbClr val="000066"/>
                    </a:solidFill>
                  </a:tcPr>
                </a:tc>
                <a:tc>
                  <a:txBody>
                    <a:bodyPr/>
                    <a:lstStyle/>
                    <a:p>
                      <a:pPr>
                        <a:lnSpc>
                          <a:spcPct val="115000"/>
                        </a:lnSpc>
                        <a:spcAft>
                          <a:spcPts val="0"/>
                        </a:spcAft>
                      </a:pPr>
                      <a:r>
                        <a:rPr lang="en-US" sz="2000" b="0" dirty="0">
                          <a:solidFill>
                            <a:schemeClr val="bg1"/>
                          </a:solidFill>
                          <a:effectLst/>
                          <a:latin typeface="+mn-lt"/>
                          <a:ea typeface="Calibri"/>
                          <a:cs typeface="Times New Roman"/>
                        </a:rPr>
                        <a:t>   0.0%</a:t>
                      </a:r>
                    </a:p>
                  </a:txBody>
                  <a:tcPr marL="68580" marR="68580" marT="0" marB="0">
                    <a:solidFill>
                      <a:srgbClr val="0070C0"/>
                    </a:solidFill>
                  </a:tcPr>
                </a:tc>
                <a:tc>
                  <a:txBody>
                    <a:bodyPr/>
                    <a:lstStyle/>
                    <a:p>
                      <a:pPr>
                        <a:lnSpc>
                          <a:spcPct val="115000"/>
                        </a:lnSpc>
                        <a:spcAft>
                          <a:spcPts val="0"/>
                        </a:spcAft>
                      </a:pPr>
                      <a:r>
                        <a:rPr lang="en-US" sz="2000" b="0" dirty="0">
                          <a:solidFill>
                            <a:schemeClr val="bg1"/>
                          </a:solidFill>
                          <a:effectLst/>
                          <a:latin typeface="+mn-lt"/>
                          <a:ea typeface="Calibri"/>
                          <a:cs typeface="Times New Roman"/>
                        </a:rPr>
                        <a:t>100.0%</a:t>
                      </a:r>
                    </a:p>
                  </a:txBody>
                  <a:tcPr marL="68580" marR="68580" marT="0" marB="0">
                    <a:solidFill>
                      <a:srgbClr val="0070C0"/>
                    </a:solidFill>
                  </a:tcPr>
                </a:tc>
                <a:extLst>
                  <a:ext uri="{0D108BD9-81ED-4DB2-BD59-A6C34878D82A}">
                    <a16:rowId xmlns="" xmlns:a16="http://schemas.microsoft.com/office/drawing/2014/main" val="10006"/>
                  </a:ext>
                </a:extLst>
              </a:tr>
            </a:tbl>
          </a:graphicData>
        </a:graphic>
      </p:graphicFrame>
      <p:sp>
        <p:nvSpPr>
          <p:cNvPr id="164939" name="Rechteck 4"/>
          <p:cNvSpPr>
            <a:spLocks noChangeArrowheads="1"/>
          </p:cNvSpPr>
          <p:nvPr/>
        </p:nvSpPr>
        <p:spPr bwMode="auto">
          <a:xfrm>
            <a:off x="1820863" y="1808164"/>
            <a:ext cx="2868612"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Results for each brain region</a:t>
            </a:r>
          </a:p>
        </p:txBody>
      </p:sp>
    </p:spTree>
    <p:extLst>
      <p:ext uri="{BB962C8B-B14F-4D97-AF65-F5344CB8AC3E}">
        <p14:creationId xmlns:p14="http://schemas.microsoft.com/office/powerpoint/2010/main" val="390526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Box 1"/>
          <p:cNvSpPr txBox="1">
            <a:spLocks noChangeArrowheads="1"/>
          </p:cNvSpPr>
          <p:nvPr/>
        </p:nvSpPr>
        <p:spPr bwMode="auto">
          <a:xfrm>
            <a:off x="96258" y="704851"/>
            <a:ext cx="12275155" cy="584775"/>
          </a:xfrm>
          <a:prstGeom prst="rect">
            <a:avLst/>
          </a:prstGeom>
          <a:noFill/>
          <a:ln w="9525">
            <a:noFill/>
            <a:miter lim="800000"/>
            <a:headEnd/>
            <a:tailEnd/>
          </a:ln>
        </p:spPr>
        <p:txBody>
          <a:bodyPr wrap="none">
            <a:spAutoFit/>
          </a:bodyPr>
          <a:lstStyle/>
          <a:p>
            <a:r>
              <a:rPr lang="en-US" sz="3200">
                <a:latin typeface="Calibri" pitchFamily="34" charset="0"/>
              </a:rPr>
              <a:t>Comparative Sensitivity and Specificity of Visual Reads vs Histopathology</a:t>
            </a:r>
          </a:p>
        </p:txBody>
      </p:sp>
      <p:graphicFrame>
        <p:nvGraphicFramePr>
          <p:cNvPr id="3" name="Table 2"/>
          <p:cNvGraphicFramePr>
            <a:graphicFrameLocks noGrp="1"/>
          </p:cNvGraphicFramePr>
          <p:nvPr>
            <p:extLst>
              <p:ext uri="{D42A27DB-BD31-4B8C-83A1-F6EECF244321}">
                <p14:modId xmlns:p14="http://schemas.microsoft.com/office/powerpoint/2010/main" val="1171112703"/>
              </p:ext>
            </p:extLst>
          </p:nvPr>
        </p:nvGraphicFramePr>
        <p:xfrm>
          <a:off x="802105" y="2158999"/>
          <a:ext cx="10651013" cy="2926347"/>
        </p:xfrm>
        <a:graphic>
          <a:graphicData uri="http://schemas.openxmlformats.org/drawingml/2006/table">
            <a:tbl>
              <a:tblPr firstRow="1" bandRow="1">
                <a:tableStyleId>{5C22544A-7EE6-4342-B048-85BDC9FD1C3A}</a:tableStyleId>
              </a:tblPr>
              <a:tblGrid>
                <a:gridCol w="2044313">
                  <a:extLst>
                    <a:ext uri="{9D8B030D-6E8A-4147-A177-3AD203B41FA5}">
                      <a16:colId xmlns="" xmlns:a16="http://schemas.microsoft.com/office/drawing/2014/main" val="20000"/>
                    </a:ext>
                  </a:extLst>
                </a:gridCol>
                <a:gridCol w="2658316">
                  <a:extLst>
                    <a:ext uri="{9D8B030D-6E8A-4147-A177-3AD203B41FA5}">
                      <a16:colId xmlns="" xmlns:a16="http://schemas.microsoft.com/office/drawing/2014/main" val="20001"/>
                    </a:ext>
                  </a:extLst>
                </a:gridCol>
                <a:gridCol w="1646809">
                  <a:extLst>
                    <a:ext uri="{9D8B030D-6E8A-4147-A177-3AD203B41FA5}">
                      <a16:colId xmlns="" xmlns:a16="http://schemas.microsoft.com/office/drawing/2014/main" val="20002"/>
                    </a:ext>
                  </a:extLst>
                </a:gridCol>
                <a:gridCol w="1959133">
                  <a:extLst>
                    <a:ext uri="{9D8B030D-6E8A-4147-A177-3AD203B41FA5}">
                      <a16:colId xmlns="" xmlns:a16="http://schemas.microsoft.com/office/drawing/2014/main" val="20003"/>
                    </a:ext>
                  </a:extLst>
                </a:gridCol>
                <a:gridCol w="2342442">
                  <a:extLst>
                    <a:ext uri="{9D8B030D-6E8A-4147-A177-3AD203B41FA5}">
                      <a16:colId xmlns="" xmlns:a16="http://schemas.microsoft.com/office/drawing/2014/main" val="20004"/>
                    </a:ext>
                  </a:extLst>
                </a:gridCol>
              </a:tblGrid>
              <a:tr h="1068753">
                <a:tc>
                  <a:txBody>
                    <a:bodyPr/>
                    <a:lstStyle/>
                    <a:p>
                      <a:r>
                        <a:rPr lang="en-US" sz="2800" dirty="0"/>
                        <a:t>Sponsor</a:t>
                      </a:r>
                    </a:p>
                  </a:txBody>
                  <a:tcPr/>
                </a:tc>
                <a:tc>
                  <a:txBody>
                    <a:bodyPr/>
                    <a:lstStyle/>
                    <a:p>
                      <a:r>
                        <a:rPr lang="en-US" sz="2800" dirty="0"/>
                        <a:t>Tracer</a:t>
                      </a:r>
                    </a:p>
                  </a:txBody>
                  <a:tcPr/>
                </a:tc>
                <a:tc>
                  <a:txBody>
                    <a:bodyPr/>
                    <a:lstStyle/>
                    <a:p>
                      <a:r>
                        <a:rPr lang="en-US" sz="2800" dirty="0"/>
                        <a:t>Number of Brains</a:t>
                      </a:r>
                    </a:p>
                  </a:txBody>
                  <a:tcPr/>
                </a:tc>
                <a:tc>
                  <a:txBody>
                    <a:bodyPr/>
                    <a:lstStyle/>
                    <a:p>
                      <a:r>
                        <a:rPr lang="en-US" sz="2800" dirty="0"/>
                        <a:t>Sensitivity</a:t>
                      </a:r>
                    </a:p>
                  </a:txBody>
                  <a:tcPr/>
                </a:tc>
                <a:tc>
                  <a:txBody>
                    <a:bodyPr/>
                    <a:lstStyle/>
                    <a:p>
                      <a:r>
                        <a:rPr lang="en-US" sz="2800" dirty="0"/>
                        <a:t>Specificity</a:t>
                      </a:r>
                    </a:p>
                  </a:txBody>
                  <a:tcPr/>
                </a:tc>
                <a:extLst>
                  <a:ext uri="{0D108BD9-81ED-4DB2-BD59-A6C34878D82A}">
                    <a16:rowId xmlns="" xmlns:a16="http://schemas.microsoft.com/office/drawing/2014/main" val="10000"/>
                  </a:ext>
                </a:extLst>
              </a:tr>
              <a:tr h="619198">
                <a:tc>
                  <a:txBody>
                    <a:bodyPr/>
                    <a:lstStyle/>
                    <a:p>
                      <a:r>
                        <a:rPr lang="en-US" sz="2800" dirty="0"/>
                        <a:t>Avid</a:t>
                      </a:r>
                    </a:p>
                  </a:txBody>
                  <a:tcPr/>
                </a:tc>
                <a:tc>
                  <a:txBody>
                    <a:bodyPr/>
                    <a:lstStyle/>
                    <a:p>
                      <a:r>
                        <a:rPr lang="en-US" sz="2800" dirty="0" err="1"/>
                        <a:t>Florbetapir</a:t>
                      </a:r>
                      <a:endParaRPr lang="en-US" sz="2800" dirty="0"/>
                    </a:p>
                  </a:txBody>
                  <a:tcPr/>
                </a:tc>
                <a:tc>
                  <a:txBody>
                    <a:bodyPr/>
                    <a:lstStyle/>
                    <a:p>
                      <a:pPr algn="ctr"/>
                      <a:r>
                        <a:rPr lang="en-US" sz="2800" dirty="0"/>
                        <a:t>35</a:t>
                      </a:r>
                    </a:p>
                  </a:txBody>
                  <a:tcPr/>
                </a:tc>
                <a:tc>
                  <a:txBody>
                    <a:bodyPr/>
                    <a:lstStyle/>
                    <a:p>
                      <a:pPr algn="ctr"/>
                      <a:r>
                        <a:rPr lang="en-US" sz="2800" dirty="0"/>
                        <a:t>93</a:t>
                      </a:r>
                    </a:p>
                  </a:txBody>
                  <a:tcPr/>
                </a:tc>
                <a:tc>
                  <a:txBody>
                    <a:bodyPr/>
                    <a:lstStyle/>
                    <a:p>
                      <a:pPr algn="ctr"/>
                      <a:r>
                        <a:rPr lang="en-US" sz="2800" dirty="0"/>
                        <a:t>100</a:t>
                      </a:r>
                    </a:p>
                  </a:txBody>
                  <a:tcPr/>
                </a:tc>
                <a:extLst>
                  <a:ext uri="{0D108BD9-81ED-4DB2-BD59-A6C34878D82A}">
                    <a16:rowId xmlns="" xmlns:a16="http://schemas.microsoft.com/office/drawing/2014/main" val="10001"/>
                  </a:ext>
                </a:extLst>
              </a:tr>
              <a:tr h="619198">
                <a:tc>
                  <a:txBody>
                    <a:bodyPr/>
                    <a:lstStyle/>
                    <a:p>
                      <a:r>
                        <a:rPr lang="en-US" sz="2800" dirty="0" err="1"/>
                        <a:t>Piramal</a:t>
                      </a:r>
                      <a:endParaRPr lang="en-US" sz="2800" dirty="0"/>
                    </a:p>
                  </a:txBody>
                  <a:tcPr/>
                </a:tc>
                <a:tc>
                  <a:txBody>
                    <a:bodyPr/>
                    <a:lstStyle/>
                    <a:p>
                      <a:r>
                        <a:rPr lang="en-US" sz="2800" dirty="0" err="1"/>
                        <a:t>Florbetaben</a:t>
                      </a:r>
                      <a:endParaRPr lang="en-US" sz="2800" dirty="0"/>
                    </a:p>
                  </a:txBody>
                  <a:tcPr/>
                </a:tc>
                <a:tc>
                  <a:txBody>
                    <a:bodyPr/>
                    <a:lstStyle/>
                    <a:p>
                      <a:pPr algn="ctr"/>
                      <a:r>
                        <a:rPr lang="en-US" sz="2800" dirty="0"/>
                        <a:t>31</a:t>
                      </a:r>
                    </a:p>
                  </a:txBody>
                  <a:tcPr/>
                </a:tc>
                <a:tc>
                  <a:txBody>
                    <a:bodyPr/>
                    <a:lstStyle/>
                    <a:p>
                      <a:pPr algn="ctr"/>
                      <a:r>
                        <a:rPr lang="en-US" sz="2800" dirty="0"/>
                        <a:t>100</a:t>
                      </a:r>
                    </a:p>
                  </a:txBody>
                  <a:tcPr/>
                </a:tc>
                <a:tc>
                  <a:txBody>
                    <a:bodyPr/>
                    <a:lstStyle/>
                    <a:p>
                      <a:pPr algn="ctr"/>
                      <a:r>
                        <a:rPr lang="en-US" sz="2800" dirty="0"/>
                        <a:t>92</a:t>
                      </a:r>
                    </a:p>
                  </a:txBody>
                  <a:tcPr/>
                </a:tc>
                <a:extLst>
                  <a:ext uri="{0D108BD9-81ED-4DB2-BD59-A6C34878D82A}">
                    <a16:rowId xmlns="" xmlns:a16="http://schemas.microsoft.com/office/drawing/2014/main" val="10002"/>
                  </a:ext>
                </a:extLst>
              </a:tr>
              <a:tr h="619198">
                <a:tc>
                  <a:txBody>
                    <a:bodyPr/>
                    <a:lstStyle/>
                    <a:p>
                      <a:r>
                        <a:rPr lang="en-US" sz="2800" dirty="0"/>
                        <a:t>GEHC</a:t>
                      </a:r>
                    </a:p>
                  </a:txBody>
                  <a:tcPr/>
                </a:tc>
                <a:tc>
                  <a:txBody>
                    <a:bodyPr/>
                    <a:lstStyle/>
                    <a:p>
                      <a:r>
                        <a:rPr lang="en-US" sz="2800" dirty="0" err="1"/>
                        <a:t>Flutemetamol</a:t>
                      </a:r>
                      <a:endParaRPr lang="en-US" sz="2800" dirty="0"/>
                    </a:p>
                  </a:txBody>
                  <a:tcPr/>
                </a:tc>
                <a:tc>
                  <a:txBody>
                    <a:bodyPr/>
                    <a:lstStyle/>
                    <a:p>
                      <a:pPr algn="ctr"/>
                      <a:r>
                        <a:rPr lang="en-US" sz="2800" dirty="0"/>
                        <a:t>68</a:t>
                      </a:r>
                    </a:p>
                  </a:txBody>
                  <a:tcPr/>
                </a:tc>
                <a:tc>
                  <a:txBody>
                    <a:bodyPr/>
                    <a:lstStyle/>
                    <a:p>
                      <a:pPr algn="ctr"/>
                      <a:r>
                        <a:rPr lang="en-US" sz="2800" dirty="0"/>
                        <a:t>86</a:t>
                      </a:r>
                    </a:p>
                  </a:txBody>
                  <a:tcPr/>
                </a:tc>
                <a:tc>
                  <a:txBody>
                    <a:bodyPr/>
                    <a:lstStyle/>
                    <a:p>
                      <a:pPr algn="ctr"/>
                      <a:r>
                        <a:rPr lang="en-US" sz="2800" dirty="0"/>
                        <a:t>92</a:t>
                      </a:r>
                    </a:p>
                  </a:txBody>
                  <a:tcPr/>
                </a:tc>
                <a:extLst>
                  <a:ext uri="{0D108BD9-81ED-4DB2-BD59-A6C34878D82A}">
                    <a16:rowId xmlns="" xmlns:a16="http://schemas.microsoft.com/office/drawing/2014/main" val="10003"/>
                  </a:ext>
                </a:extLst>
              </a:tr>
            </a:tbl>
          </a:graphicData>
        </a:graphic>
      </p:graphicFrame>
      <p:sp>
        <p:nvSpPr>
          <p:cNvPr id="156708" name="Line 4"/>
          <p:cNvSpPr>
            <a:spLocks noChangeShapeType="1"/>
          </p:cNvSpPr>
          <p:nvPr/>
        </p:nvSpPr>
        <p:spPr bwMode="auto">
          <a:xfrm>
            <a:off x="10668" y="1247775"/>
            <a:ext cx="12170664" cy="0"/>
          </a:xfrm>
          <a:prstGeom prst="line">
            <a:avLst/>
          </a:prstGeom>
          <a:noFill/>
          <a:ln w="19050">
            <a:solidFill>
              <a:srgbClr val="FF0000"/>
            </a:solidFill>
            <a:round/>
            <a:headEnd/>
            <a:tailEnd/>
          </a:ln>
        </p:spPr>
        <p:txBody>
          <a:bodyPr/>
          <a:lstStyle/>
          <a:p>
            <a:endParaRPr lang="de-DE"/>
          </a:p>
        </p:txBody>
      </p:sp>
    </p:spTree>
    <p:extLst>
      <p:ext uri="{BB962C8B-B14F-4D97-AF65-F5344CB8AC3E}">
        <p14:creationId xmlns:p14="http://schemas.microsoft.com/office/powerpoint/2010/main" val="1905232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hteck 1"/>
          <p:cNvSpPr>
            <a:spLocks noChangeArrowheads="1"/>
          </p:cNvSpPr>
          <p:nvPr/>
        </p:nvSpPr>
        <p:spPr bwMode="auto">
          <a:xfrm>
            <a:off x="1981200" y="969964"/>
            <a:ext cx="5899150" cy="523875"/>
          </a:xfrm>
          <a:prstGeom prst="rect">
            <a:avLst/>
          </a:prstGeom>
          <a:noFill/>
          <a:ln w="9525">
            <a:noFill/>
            <a:miter lim="800000"/>
            <a:headEnd/>
            <a:tailEnd/>
          </a:ln>
        </p:spPr>
        <p:txBody>
          <a:bodyPr wrap="none">
            <a:spAutoFit/>
          </a:bodyPr>
          <a:lstStyle/>
          <a:p>
            <a:pPr algn="ctr"/>
            <a:r>
              <a:rPr lang="en-US" sz="2800">
                <a:solidFill>
                  <a:srgbClr val="000000"/>
                </a:solidFill>
                <a:latin typeface="Calibri" pitchFamily="34" charset="0"/>
              </a:rPr>
              <a:t>Florbetaben detects diffuse A</a:t>
            </a:r>
            <a:r>
              <a:rPr lang="en-US" sz="2800">
                <a:solidFill>
                  <a:srgbClr val="000000"/>
                </a:solidFill>
                <a:latin typeface="Symbol" pitchFamily="18" charset="2"/>
                <a:cs typeface="Times New Roman" pitchFamily="18" charset="0"/>
              </a:rPr>
              <a:t>b</a:t>
            </a:r>
            <a:r>
              <a:rPr lang="en-US" sz="2800">
                <a:solidFill>
                  <a:srgbClr val="000000"/>
                </a:solidFill>
                <a:latin typeface="Calibri" pitchFamily="34" charset="0"/>
              </a:rPr>
              <a:t> plaques</a:t>
            </a:r>
          </a:p>
        </p:txBody>
      </p:sp>
      <p:sp>
        <p:nvSpPr>
          <p:cNvPr id="166914" name="Rectangle 2"/>
          <p:cNvSpPr>
            <a:spLocks noChangeArrowheads="1"/>
          </p:cNvSpPr>
          <p:nvPr/>
        </p:nvSpPr>
        <p:spPr bwMode="auto">
          <a:xfrm>
            <a:off x="1524000" y="-184150"/>
            <a:ext cx="184150" cy="368300"/>
          </a:xfrm>
          <a:prstGeom prst="rect">
            <a:avLst/>
          </a:prstGeom>
          <a:noFill/>
          <a:ln w="9525">
            <a:noFill/>
            <a:miter lim="800000"/>
            <a:headEnd/>
            <a:tailEnd/>
          </a:ln>
        </p:spPr>
        <p:txBody>
          <a:bodyPr wrap="none" anchor="ctr">
            <a:spAutoFit/>
          </a:bodyPr>
          <a:lstStyle/>
          <a:p>
            <a:endParaRPr lang="de-DE">
              <a:solidFill>
                <a:srgbClr val="000000"/>
              </a:solidFill>
              <a:latin typeface="Calibri" pitchFamily="34" charset="0"/>
            </a:endParaRPr>
          </a:p>
        </p:txBody>
      </p:sp>
      <p:sp>
        <p:nvSpPr>
          <p:cNvPr id="166915" name="Textfeld 9"/>
          <p:cNvSpPr txBox="1">
            <a:spLocks noChangeArrowheads="1"/>
          </p:cNvSpPr>
          <p:nvPr/>
        </p:nvSpPr>
        <p:spPr bwMode="auto">
          <a:xfrm>
            <a:off x="1524000" y="142875"/>
            <a:ext cx="9144000" cy="831850"/>
          </a:xfrm>
          <a:prstGeom prst="rect">
            <a:avLst/>
          </a:prstGeom>
          <a:noFill/>
          <a:ln w="9525">
            <a:noFill/>
            <a:miter lim="800000"/>
            <a:headEnd/>
            <a:tailEnd/>
          </a:ln>
        </p:spPr>
        <p:txBody>
          <a:bodyPr>
            <a:spAutoFit/>
          </a:bodyPr>
          <a:lstStyle/>
          <a:p>
            <a:pPr algn="ctr"/>
            <a:r>
              <a:rPr lang="en-US" sz="4800">
                <a:solidFill>
                  <a:srgbClr val="000000"/>
                </a:solidFill>
                <a:latin typeface="Calibri" pitchFamily="34" charset="0"/>
              </a:rPr>
              <a:t>Results</a:t>
            </a:r>
          </a:p>
        </p:txBody>
      </p:sp>
      <p:sp>
        <p:nvSpPr>
          <p:cNvPr id="166916" name="Line 12"/>
          <p:cNvSpPr>
            <a:spLocks noChangeShapeType="1"/>
          </p:cNvSpPr>
          <p:nvPr/>
        </p:nvSpPr>
        <p:spPr bwMode="auto">
          <a:xfrm>
            <a:off x="1524000" y="960438"/>
            <a:ext cx="9144000" cy="0"/>
          </a:xfrm>
          <a:prstGeom prst="line">
            <a:avLst/>
          </a:prstGeom>
          <a:noFill/>
          <a:ln w="12700">
            <a:solidFill>
              <a:srgbClr val="FF0000"/>
            </a:solidFill>
            <a:round/>
            <a:headEnd/>
            <a:tailEnd/>
          </a:ln>
        </p:spPr>
        <p:txBody>
          <a:bodyPr/>
          <a:lstStyle/>
          <a:p>
            <a:endParaRPr lang="de-DE"/>
          </a:p>
        </p:txBody>
      </p:sp>
      <p:grpSp>
        <p:nvGrpSpPr>
          <p:cNvPr id="166917" name="Gruppieren 3"/>
          <p:cNvGrpSpPr>
            <a:grpSpLocks/>
          </p:cNvGrpSpPr>
          <p:nvPr/>
        </p:nvGrpSpPr>
        <p:grpSpPr bwMode="auto">
          <a:xfrm>
            <a:off x="3125788" y="1673226"/>
            <a:ext cx="5886450" cy="4830763"/>
            <a:chOff x="1925817" y="1202394"/>
            <a:chExt cx="5886543" cy="4830062"/>
          </a:xfrm>
        </p:grpSpPr>
        <p:pic>
          <p:nvPicPr>
            <p:cNvPr id="166922" name="Picture 7" descr="MRI-diffuse Plaques"/>
            <p:cNvPicPr>
              <a:picLocks noChangeAspect="1" noChangeArrowheads="1"/>
            </p:cNvPicPr>
            <p:nvPr/>
          </p:nvPicPr>
          <p:blipFill>
            <a:blip r:embed="rId3"/>
            <a:srcRect/>
            <a:stretch>
              <a:fillRect/>
            </a:stretch>
          </p:blipFill>
          <p:spPr bwMode="auto">
            <a:xfrm>
              <a:off x="1925817" y="1202394"/>
              <a:ext cx="2871207" cy="2497108"/>
            </a:xfrm>
            <a:prstGeom prst="rect">
              <a:avLst/>
            </a:prstGeom>
            <a:noFill/>
            <a:ln w="9525">
              <a:noFill/>
              <a:miter lim="800000"/>
              <a:headEnd/>
              <a:tailEnd/>
            </a:ln>
          </p:spPr>
        </p:pic>
        <p:sp>
          <p:nvSpPr>
            <p:cNvPr id="32" name="Rectangle 7"/>
            <p:cNvSpPr/>
            <p:nvPr/>
          </p:nvSpPr>
          <p:spPr bwMode="auto">
            <a:xfrm>
              <a:off x="3351415" y="1745240"/>
              <a:ext cx="250829" cy="379358"/>
            </a:xfrm>
            <a:prstGeom prst="rect">
              <a:avLst/>
            </a:prstGeom>
            <a:solidFill>
              <a:schemeClr val="accent1">
                <a:alpha val="23000"/>
              </a:scheme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rgbClr val="000000"/>
                </a:solidFill>
              </a:endParaRPr>
            </a:p>
          </p:txBody>
        </p:sp>
        <p:pic>
          <p:nvPicPr>
            <p:cNvPr id="166924" name="Picture 15" descr="PET- diffuse Plaques"/>
            <p:cNvPicPr preferRelativeResize="0">
              <a:picLocks noChangeArrowheads="1"/>
            </p:cNvPicPr>
            <p:nvPr/>
          </p:nvPicPr>
          <p:blipFill>
            <a:blip r:embed="rId4"/>
            <a:srcRect/>
            <a:stretch>
              <a:fillRect/>
            </a:stretch>
          </p:blipFill>
          <p:spPr bwMode="auto">
            <a:xfrm>
              <a:off x="4941153" y="1232174"/>
              <a:ext cx="2871207" cy="2466635"/>
            </a:xfrm>
            <a:prstGeom prst="rect">
              <a:avLst/>
            </a:prstGeom>
            <a:noFill/>
            <a:ln w="9525">
              <a:noFill/>
              <a:miter lim="800000"/>
              <a:headEnd/>
              <a:tailEnd/>
            </a:ln>
          </p:spPr>
        </p:pic>
        <p:pic>
          <p:nvPicPr>
            <p:cNvPr id="166925" name="Picture 4" descr="Box24-5Ab-10a"/>
            <p:cNvPicPr>
              <a:picLocks noChangeAspect="1" noChangeArrowheads="1"/>
            </p:cNvPicPr>
            <p:nvPr/>
          </p:nvPicPr>
          <p:blipFill>
            <a:blip r:embed="rId5"/>
            <a:srcRect/>
            <a:stretch>
              <a:fillRect/>
            </a:stretch>
          </p:blipFill>
          <p:spPr bwMode="auto">
            <a:xfrm rot="-5400000">
              <a:off x="5300054" y="3520150"/>
              <a:ext cx="2153405" cy="2871207"/>
            </a:xfrm>
            <a:prstGeom prst="rect">
              <a:avLst/>
            </a:prstGeom>
            <a:noFill/>
            <a:ln w="9525">
              <a:noFill/>
              <a:miter lim="800000"/>
              <a:headEnd/>
              <a:tailEnd/>
            </a:ln>
          </p:spPr>
        </p:pic>
        <p:pic>
          <p:nvPicPr>
            <p:cNvPr id="166926" name="Picture 5" descr="Box24-5Biel10a"/>
            <p:cNvPicPr>
              <a:picLocks noChangeAspect="1" noChangeArrowheads="1"/>
            </p:cNvPicPr>
            <p:nvPr/>
          </p:nvPicPr>
          <p:blipFill>
            <a:blip r:embed="rId6"/>
            <a:srcRect/>
            <a:stretch>
              <a:fillRect/>
            </a:stretch>
          </p:blipFill>
          <p:spPr bwMode="auto">
            <a:xfrm rot="-5400000">
              <a:off x="2284718" y="3520150"/>
              <a:ext cx="2153405" cy="2871207"/>
            </a:xfrm>
            <a:prstGeom prst="rect">
              <a:avLst/>
            </a:prstGeom>
            <a:noFill/>
            <a:ln w="9525">
              <a:noFill/>
              <a:miter lim="800000"/>
              <a:headEnd/>
              <a:tailEnd/>
            </a:ln>
          </p:spPr>
        </p:pic>
        <p:sp>
          <p:nvSpPr>
            <p:cNvPr id="41" name="Rectangle 7"/>
            <p:cNvSpPr/>
            <p:nvPr/>
          </p:nvSpPr>
          <p:spPr bwMode="auto">
            <a:xfrm>
              <a:off x="6380412" y="1776986"/>
              <a:ext cx="250829" cy="377770"/>
            </a:xfrm>
            <a:prstGeom prst="rect">
              <a:avLst/>
            </a:prstGeom>
            <a:solidFill>
              <a:schemeClr val="accent1">
                <a:alpha val="23000"/>
              </a:scheme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rgbClr val="000000"/>
                </a:solidFill>
              </a:endParaRPr>
            </a:p>
          </p:txBody>
        </p:sp>
      </p:grpSp>
      <p:sp>
        <p:nvSpPr>
          <p:cNvPr id="166918" name="Rechteck 43"/>
          <p:cNvSpPr>
            <a:spLocks noChangeArrowheads="1"/>
          </p:cNvSpPr>
          <p:nvPr/>
        </p:nvSpPr>
        <p:spPr bwMode="auto">
          <a:xfrm>
            <a:off x="1504950" y="4741863"/>
            <a:ext cx="1665288" cy="1477962"/>
          </a:xfrm>
          <a:prstGeom prst="rect">
            <a:avLst/>
          </a:prstGeom>
          <a:noFill/>
          <a:ln w="9525">
            <a:noFill/>
            <a:miter lim="800000"/>
            <a:headEnd/>
            <a:tailEnd/>
          </a:ln>
        </p:spPr>
        <p:txBody>
          <a:bodyPr>
            <a:spAutoFit/>
          </a:bodyPr>
          <a:lstStyle/>
          <a:p>
            <a:pPr algn="r"/>
            <a:r>
              <a:rPr lang="en-US">
                <a:solidFill>
                  <a:srgbClr val="000000"/>
                </a:solidFill>
                <a:latin typeface="Calibri" pitchFamily="34" charset="0"/>
              </a:rPr>
              <a:t>Post mortem Bielschowsky silver staining for </a:t>
            </a:r>
            <a:r>
              <a:rPr lang="el-GR" i="1">
                <a:solidFill>
                  <a:srgbClr val="000000"/>
                </a:solidFill>
                <a:latin typeface="Calibri" pitchFamily="34" charset="0"/>
              </a:rPr>
              <a:t>β</a:t>
            </a:r>
            <a:r>
              <a:rPr lang="en-US">
                <a:solidFill>
                  <a:srgbClr val="000000"/>
                </a:solidFill>
                <a:latin typeface="Calibri" pitchFamily="34" charset="0"/>
              </a:rPr>
              <a:t>-amyloid plaques </a:t>
            </a:r>
            <a:endParaRPr lang="de-DE">
              <a:solidFill>
                <a:srgbClr val="000000"/>
              </a:solidFill>
              <a:latin typeface="Calibri" pitchFamily="34" charset="0"/>
            </a:endParaRPr>
          </a:p>
        </p:txBody>
      </p:sp>
      <p:sp>
        <p:nvSpPr>
          <p:cNvPr id="166919" name="Rechteck 44"/>
          <p:cNvSpPr>
            <a:spLocks noChangeArrowheads="1"/>
          </p:cNvSpPr>
          <p:nvPr/>
        </p:nvSpPr>
        <p:spPr bwMode="auto">
          <a:xfrm>
            <a:off x="1730376" y="2744789"/>
            <a:ext cx="1439863" cy="369887"/>
          </a:xfrm>
          <a:prstGeom prst="rect">
            <a:avLst/>
          </a:prstGeom>
          <a:noFill/>
          <a:ln w="9525">
            <a:noFill/>
            <a:miter lim="800000"/>
            <a:headEnd/>
            <a:tailEnd/>
          </a:ln>
        </p:spPr>
        <p:txBody>
          <a:bodyPr>
            <a:spAutoFit/>
          </a:bodyPr>
          <a:lstStyle/>
          <a:p>
            <a:pPr algn="r"/>
            <a:r>
              <a:rPr lang="en-US">
                <a:solidFill>
                  <a:srgbClr val="000000"/>
                </a:solidFill>
                <a:latin typeface="Calibri" pitchFamily="34" charset="0"/>
              </a:rPr>
              <a:t>In vivo MRI</a:t>
            </a:r>
            <a:endParaRPr lang="de-DE">
              <a:solidFill>
                <a:srgbClr val="000000"/>
              </a:solidFill>
              <a:latin typeface="Calibri" pitchFamily="34" charset="0"/>
            </a:endParaRPr>
          </a:p>
        </p:txBody>
      </p:sp>
      <p:sp>
        <p:nvSpPr>
          <p:cNvPr id="166920" name="Rechteck 46"/>
          <p:cNvSpPr>
            <a:spLocks noChangeArrowheads="1"/>
          </p:cNvSpPr>
          <p:nvPr/>
        </p:nvSpPr>
        <p:spPr bwMode="auto">
          <a:xfrm>
            <a:off x="8975725" y="4733926"/>
            <a:ext cx="1665288" cy="1477963"/>
          </a:xfrm>
          <a:prstGeom prst="rect">
            <a:avLst/>
          </a:prstGeom>
          <a:noFill/>
          <a:ln w="9525">
            <a:noFill/>
            <a:miter lim="800000"/>
            <a:headEnd/>
            <a:tailEnd/>
          </a:ln>
        </p:spPr>
        <p:txBody>
          <a:bodyPr>
            <a:spAutoFit/>
          </a:bodyPr>
          <a:lstStyle/>
          <a:p>
            <a:r>
              <a:rPr lang="en-US">
                <a:solidFill>
                  <a:srgbClr val="000000"/>
                </a:solidFill>
                <a:latin typeface="Calibri" pitchFamily="34" charset="0"/>
              </a:rPr>
              <a:t>Post mortem immunohisto-chemistry for </a:t>
            </a:r>
            <a:r>
              <a:rPr lang="el-GR" i="1">
                <a:solidFill>
                  <a:srgbClr val="000000"/>
                </a:solidFill>
                <a:latin typeface="Calibri" pitchFamily="34" charset="0"/>
              </a:rPr>
              <a:t>β</a:t>
            </a:r>
            <a:r>
              <a:rPr lang="en-US">
                <a:solidFill>
                  <a:srgbClr val="000000"/>
                </a:solidFill>
                <a:latin typeface="Calibri" pitchFamily="34" charset="0"/>
              </a:rPr>
              <a:t>-amyloid plaques </a:t>
            </a:r>
            <a:endParaRPr lang="de-DE">
              <a:solidFill>
                <a:srgbClr val="000000"/>
              </a:solidFill>
              <a:latin typeface="Calibri" pitchFamily="34" charset="0"/>
            </a:endParaRPr>
          </a:p>
        </p:txBody>
      </p:sp>
      <p:sp>
        <p:nvSpPr>
          <p:cNvPr id="166921" name="Rechteck 47"/>
          <p:cNvSpPr>
            <a:spLocks noChangeArrowheads="1"/>
          </p:cNvSpPr>
          <p:nvPr/>
        </p:nvSpPr>
        <p:spPr bwMode="auto">
          <a:xfrm>
            <a:off x="8975725" y="2551114"/>
            <a:ext cx="1441450" cy="922337"/>
          </a:xfrm>
          <a:prstGeom prst="rect">
            <a:avLst/>
          </a:prstGeom>
          <a:noFill/>
          <a:ln w="9525">
            <a:noFill/>
            <a:miter lim="800000"/>
            <a:headEnd/>
            <a:tailEnd/>
          </a:ln>
        </p:spPr>
        <p:txBody>
          <a:bodyPr>
            <a:spAutoFit/>
          </a:bodyPr>
          <a:lstStyle/>
          <a:p>
            <a:r>
              <a:rPr lang="en-US">
                <a:solidFill>
                  <a:srgbClr val="000000"/>
                </a:solidFill>
                <a:latin typeface="Calibri" pitchFamily="34" charset="0"/>
              </a:rPr>
              <a:t>In vivo florbetaben PET</a:t>
            </a:r>
            <a:endParaRPr lang="de-DE">
              <a:solidFill>
                <a:srgbClr val="000000"/>
              </a:solidFill>
              <a:latin typeface="Calibri" pitchFamily="34" charset="0"/>
            </a:endParaRPr>
          </a:p>
        </p:txBody>
      </p:sp>
    </p:spTree>
    <p:extLst>
      <p:ext uri="{BB962C8B-B14F-4D97-AF65-F5344CB8AC3E}">
        <p14:creationId xmlns:p14="http://schemas.microsoft.com/office/powerpoint/2010/main" val="52442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752600" y="6197026"/>
            <a:ext cx="8458200" cy="584775"/>
            <a:chOff x="0" y="6197025"/>
            <a:chExt cx="9144000" cy="584775"/>
          </a:xfrm>
        </p:grpSpPr>
        <p:sp>
          <p:nvSpPr>
            <p:cNvPr id="17" name="TextBox 16"/>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19" name="Picture 2"/>
            <p:cNvPicPr>
              <a:picLocks noChangeAspect="1" noChangeArrowheads="1"/>
            </p:cNvPicPr>
            <p:nvPr/>
          </p:nvPicPr>
          <p:blipFill>
            <a:blip r:embed="rId2"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5" name="Straight Connector 24"/>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752601" y="381001"/>
            <a:ext cx="7294369" cy="646331"/>
          </a:xfrm>
          <a:prstGeom prst="rect">
            <a:avLst/>
          </a:prstGeom>
          <a:noFill/>
        </p:spPr>
        <p:txBody>
          <a:bodyPr wrap="none" rtlCol="0">
            <a:spAutoFit/>
          </a:bodyPr>
          <a:lstStyle/>
          <a:p>
            <a:r>
              <a:rPr lang="en-US" sz="3600" b="1" dirty="0"/>
              <a:t>Visual Assessment -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4" name="Slide Number Placeholder 13"/>
          <p:cNvSpPr>
            <a:spLocks noGrp="1"/>
          </p:cNvSpPr>
          <p:nvPr>
            <p:ph type="sldNum" sz="quarter" idx="12"/>
          </p:nvPr>
        </p:nvSpPr>
        <p:spPr/>
        <p:txBody>
          <a:bodyPr/>
          <a:lstStyle/>
          <a:p>
            <a:fld id="{2CB72A87-7345-401E-B6AD-ABFD61305274}" type="slidenum">
              <a:rPr lang="en-US" smtClean="0"/>
              <a:pPr/>
              <a:t>28</a:t>
            </a:fld>
            <a:endParaRPr lang="en-US"/>
          </a:p>
        </p:txBody>
      </p:sp>
      <p:sp>
        <p:nvSpPr>
          <p:cNvPr id="15" name="Rectangle 14"/>
          <p:cNvSpPr/>
          <p:nvPr/>
        </p:nvSpPr>
        <p:spPr>
          <a:xfrm>
            <a:off x="2057400" y="1447801"/>
            <a:ext cx="7620000" cy="4670509"/>
          </a:xfrm>
          <a:prstGeom prst="rect">
            <a:avLst/>
          </a:prstGeom>
        </p:spPr>
        <p:txBody>
          <a:bodyPr wrap="square">
            <a:spAutoFit/>
          </a:bodyPr>
          <a:lstStyle/>
          <a:p>
            <a:r>
              <a:rPr lang="en-US" sz="2000" b="1" dirty="0"/>
              <a:t>Visual Assessment of the images follows a </a:t>
            </a:r>
            <a:r>
              <a:rPr lang="en-US" sz="2000" b="1" u="sng" dirty="0"/>
              <a:t>simple 3 step algorithm</a:t>
            </a:r>
            <a:r>
              <a:rPr lang="en-US" sz="2000" b="1" dirty="0"/>
              <a:t>.</a:t>
            </a:r>
          </a:p>
          <a:p>
            <a:endParaRPr lang="en-US" sz="800" b="1" dirty="0"/>
          </a:p>
          <a:p>
            <a:pPr marL="1828800" lvl="3" indent="-457200">
              <a:lnSpc>
                <a:spcPct val="150000"/>
              </a:lnSpc>
            </a:pPr>
            <a:r>
              <a:rPr lang="en-US" dirty="0"/>
              <a:t>1</a:t>
            </a:r>
            <a:r>
              <a:rPr lang="en-US" sz="2000" dirty="0"/>
              <a:t>.   Assess technical adequacy</a:t>
            </a:r>
            <a:endParaRPr lang="en-US" dirty="0"/>
          </a:p>
          <a:p>
            <a:pPr marL="1828800" lvl="3" indent="-457200">
              <a:lnSpc>
                <a:spcPct val="150000"/>
              </a:lnSpc>
            </a:pPr>
            <a:endParaRPr lang="en-US" sz="700" dirty="0"/>
          </a:p>
          <a:p>
            <a:pPr marL="1714500" lvl="3" indent="-342900">
              <a:buAutoNum type="arabicPeriod" startAt="2"/>
            </a:pPr>
            <a:r>
              <a:rPr lang="en-US" sz="2000" dirty="0"/>
              <a:t>Review individual regions as positive or negative;</a:t>
            </a:r>
          </a:p>
          <a:p>
            <a:pPr marL="1714500" lvl="3" indent="-342900"/>
            <a:endParaRPr lang="en-US" sz="800" dirty="0"/>
          </a:p>
          <a:p>
            <a:pPr lvl="4">
              <a:lnSpc>
                <a:spcPct val="150000"/>
              </a:lnSpc>
              <a:buFont typeface="Wingdings" pitchFamily="2" charset="2"/>
              <a:buChar char="§"/>
            </a:pPr>
            <a:r>
              <a:rPr lang="en-US" dirty="0"/>
              <a:t> Lateral Temporal Lobes</a:t>
            </a:r>
          </a:p>
          <a:p>
            <a:pPr lvl="4">
              <a:lnSpc>
                <a:spcPct val="150000"/>
              </a:lnSpc>
              <a:buFont typeface="Wingdings" pitchFamily="2" charset="2"/>
              <a:buChar char="§"/>
            </a:pPr>
            <a:r>
              <a:rPr lang="en-US" dirty="0"/>
              <a:t> Frontal Cortex</a:t>
            </a:r>
          </a:p>
          <a:p>
            <a:pPr lvl="4">
              <a:lnSpc>
                <a:spcPct val="150000"/>
              </a:lnSpc>
              <a:buFont typeface="Wingdings" pitchFamily="2" charset="2"/>
              <a:buChar char="§"/>
            </a:pPr>
            <a:r>
              <a:rPr lang="en-US" dirty="0"/>
              <a:t> Posterior Cingulate/Precuneus</a:t>
            </a:r>
          </a:p>
          <a:p>
            <a:pPr lvl="4">
              <a:lnSpc>
                <a:spcPct val="150000"/>
              </a:lnSpc>
              <a:buFont typeface="Wingdings" pitchFamily="2" charset="2"/>
              <a:buChar char="§"/>
            </a:pPr>
            <a:r>
              <a:rPr lang="en-US" dirty="0"/>
              <a:t> Parietal Cortex</a:t>
            </a:r>
          </a:p>
          <a:p>
            <a:pPr lvl="4"/>
            <a:endParaRPr lang="en-US" sz="800" dirty="0"/>
          </a:p>
          <a:p>
            <a:pPr lvl="3"/>
            <a:r>
              <a:rPr lang="en-US" dirty="0"/>
              <a:t>3. </a:t>
            </a:r>
            <a:r>
              <a:rPr lang="en-US" sz="2000" dirty="0"/>
              <a:t>Provide overall assessment of Images;</a:t>
            </a:r>
            <a:endParaRPr lang="en-US" dirty="0"/>
          </a:p>
          <a:p>
            <a:pPr lvl="3"/>
            <a:endParaRPr lang="en-US" sz="800" dirty="0"/>
          </a:p>
          <a:p>
            <a:pPr lvl="4">
              <a:lnSpc>
                <a:spcPct val="150000"/>
              </a:lnSpc>
              <a:buFont typeface="Wingdings" pitchFamily="2" charset="2"/>
              <a:buChar char="§"/>
            </a:pPr>
            <a:r>
              <a:rPr lang="en-US" dirty="0"/>
              <a:t> Negative</a:t>
            </a:r>
          </a:p>
          <a:p>
            <a:pPr lvl="4">
              <a:lnSpc>
                <a:spcPct val="150000"/>
              </a:lnSpc>
              <a:buFont typeface="Wingdings" pitchFamily="2" charset="2"/>
              <a:buChar char="§"/>
            </a:pPr>
            <a:r>
              <a:rPr lang="en-US" dirty="0"/>
              <a:t> Positive</a:t>
            </a:r>
            <a:endParaRPr lang="en-US" sz="2000" dirty="0"/>
          </a:p>
        </p:txBody>
      </p:sp>
    </p:spTree>
    <p:extLst>
      <p:ext uri="{BB962C8B-B14F-4D97-AF65-F5344CB8AC3E}">
        <p14:creationId xmlns:p14="http://schemas.microsoft.com/office/powerpoint/2010/main" val="421390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52600" y="6197026"/>
            <a:ext cx="8458200" cy="584775"/>
            <a:chOff x="0" y="6197025"/>
            <a:chExt cx="9144000" cy="584775"/>
          </a:xfrm>
        </p:grpSpPr>
        <p:sp>
          <p:nvSpPr>
            <p:cNvPr id="16" name="TextBox 15"/>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17" name="Picture 2"/>
            <p:cNvPicPr>
              <a:picLocks noChangeAspect="1" noChangeArrowheads="1"/>
            </p:cNvPicPr>
            <p:nvPr/>
          </p:nvPicPr>
          <p:blipFill>
            <a:blip r:embed="rId2"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9" name="Straight Connector 18"/>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828800" y="381001"/>
            <a:ext cx="7061998" cy="646331"/>
          </a:xfrm>
          <a:prstGeom prst="rect">
            <a:avLst/>
          </a:prstGeom>
          <a:noFill/>
        </p:spPr>
        <p:txBody>
          <a:bodyPr wrap="none" rtlCol="0">
            <a:spAutoFit/>
          </a:bodyPr>
          <a:lstStyle/>
          <a:p>
            <a:r>
              <a:rPr lang="en-US" sz="3200" b="1" dirty="0"/>
              <a:t>Technical Adequacy -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4" name="Rectangle 13"/>
          <p:cNvSpPr/>
          <p:nvPr/>
        </p:nvSpPr>
        <p:spPr>
          <a:xfrm>
            <a:off x="1828800" y="1447800"/>
            <a:ext cx="8458200" cy="4462760"/>
          </a:xfrm>
          <a:prstGeom prst="rect">
            <a:avLst/>
          </a:prstGeom>
        </p:spPr>
        <p:txBody>
          <a:bodyPr wrap="square">
            <a:spAutoFit/>
          </a:bodyPr>
          <a:lstStyle/>
          <a:p>
            <a:pPr indent="-457200">
              <a:buFont typeface="+mj-lt"/>
              <a:buAutoNum type="arabicPeriod"/>
            </a:pPr>
            <a:r>
              <a:rPr lang="en-US" sz="2400" b="1" dirty="0"/>
              <a:t>Assess the technical quality</a:t>
            </a:r>
          </a:p>
          <a:p>
            <a:pPr indent="-457200"/>
            <a:endParaRPr lang="en-US" sz="2000" b="1" dirty="0"/>
          </a:p>
          <a:p>
            <a:pPr lvl="1">
              <a:buFont typeface="Wingdings" pitchFamily="2" charset="2"/>
              <a:buChar char="ü"/>
            </a:pPr>
            <a:r>
              <a:rPr lang="en-US" sz="2000" dirty="0"/>
              <a:t> Is there significant motion artifact resulting in blurring of contrast between GM and WM structures?</a:t>
            </a:r>
          </a:p>
          <a:p>
            <a:pPr lvl="1"/>
            <a:endParaRPr lang="en-US" sz="2000" dirty="0"/>
          </a:p>
          <a:p>
            <a:pPr lvl="1">
              <a:buFont typeface="Wingdings" pitchFamily="2" charset="2"/>
              <a:buChar char="ü"/>
            </a:pPr>
            <a:r>
              <a:rPr lang="en-US" sz="2000" b="1" dirty="0"/>
              <a:t> </a:t>
            </a:r>
            <a:r>
              <a:rPr lang="en-US" sz="2000" dirty="0"/>
              <a:t>Has the attenuation map been applied appropriately or has there been movement between the time that the transmission/CT scan and emission scan was acquired?</a:t>
            </a:r>
          </a:p>
          <a:p>
            <a:pPr lvl="1"/>
            <a:endParaRPr lang="en-US" sz="2000" dirty="0"/>
          </a:p>
          <a:p>
            <a:pPr lvl="1">
              <a:buFont typeface="Wingdings" pitchFamily="2" charset="2"/>
              <a:buChar char="ü"/>
            </a:pPr>
            <a:r>
              <a:rPr lang="en-US" sz="2000" dirty="0"/>
              <a:t>Is the head properly oriented?</a:t>
            </a:r>
          </a:p>
          <a:p>
            <a:pPr lvl="1"/>
            <a:endParaRPr lang="en-US" sz="2000" dirty="0"/>
          </a:p>
          <a:p>
            <a:pPr lvl="1">
              <a:buFont typeface="Wingdings" pitchFamily="2" charset="2"/>
              <a:buChar char="ü"/>
            </a:pPr>
            <a:r>
              <a:rPr lang="en-US" sz="2000" dirty="0"/>
              <a:t>Are the images too smooth?</a:t>
            </a:r>
          </a:p>
          <a:p>
            <a:pPr lvl="1"/>
            <a:endParaRPr lang="en-US" sz="2000" dirty="0"/>
          </a:p>
          <a:p>
            <a:pPr lvl="1">
              <a:buFont typeface="Wingdings" pitchFamily="2" charset="2"/>
              <a:buChar char="ü"/>
            </a:pPr>
            <a:r>
              <a:rPr lang="en-US" sz="2000" dirty="0"/>
              <a:t> To avoid over saturation the thresholding window should be properly set.</a:t>
            </a:r>
            <a:endParaRPr lang="en-US" sz="2000" b="1" dirty="0"/>
          </a:p>
        </p:txBody>
      </p:sp>
      <p:sp>
        <p:nvSpPr>
          <p:cNvPr id="13" name="Slide Number Placeholder 12"/>
          <p:cNvSpPr>
            <a:spLocks noGrp="1"/>
          </p:cNvSpPr>
          <p:nvPr>
            <p:ph type="sldNum" sz="quarter" idx="12"/>
          </p:nvPr>
        </p:nvSpPr>
        <p:spPr/>
        <p:txBody>
          <a:bodyPr/>
          <a:lstStyle/>
          <a:p>
            <a:fld id="{2CB72A87-7345-401E-B6AD-ABFD61305274}" type="slidenum">
              <a:rPr lang="en-US" smtClean="0"/>
              <a:pPr/>
              <a:t>29</a:t>
            </a:fld>
            <a:endParaRPr lang="en-US"/>
          </a:p>
        </p:txBody>
      </p:sp>
    </p:spTree>
    <p:extLst>
      <p:ext uri="{BB962C8B-B14F-4D97-AF65-F5344CB8AC3E}">
        <p14:creationId xmlns:p14="http://schemas.microsoft.com/office/powerpoint/2010/main" val="841747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Goals</a:t>
            </a:r>
          </a:p>
        </p:txBody>
      </p:sp>
      <p:sp>
        <p:nvSpPr>
          <p:cNvPr id="3" name="Content Placeholder 2"/>
          <p:cNvSpPr>
            <a:spLocks noGrp="1"/>
          </p:cNvSpPr>
          <p:nvPr>
            <p:ph idx="1"/>
          </p:nvPr>
        </p:nvSpPr>
        <p:spPr>
          <a:xfrm>
            <a:off x="838200" y="1877741"/>
            <a:ext cx="10515600" cy="4351338"/>
          </a:xfrm>
        </p:spPr>
        <p:txBody>
          <a:bodyPr>
            <a:normAutofit/>
          </a:bodyPr>
          <a:lstStyle/>
          <a:p>
            <a:r>
              <a:rPr lang="en-US" dirty="0"/>
              <a:t>To develop an appreciation of the roles of β-amyloid in the pathophysiology and diagnosis of Alzheimer’s</a:t>
            </a:r>
          </a:p>
          <a:p>
            <a:r>
              <a:rPr lang="en-US" dirty="0"/>
              <a:t>Understand the appropriate uses of amyloid PET imaging as aid to dementia evaluation</a:t>
            </a:r>
          </a:p>
          <a:p>
            <a:r>
              <a:rPr lang="en-US" dirty="0"/>
              <a:t>Develop a systematic approach to visual interpretation of PET amyloid </a:t>
            </a:r>
            <a:r>
              <a:rPr lang="en-US" dirty="0" smtClean="0"/>
              <a:t>images</a:t>
            </a:r>
          </a:p>
          <a:p>
            <a:r>
              <a:rPr lang="en-US" dirty="0" smtClean="0"/>
              <a:t>Understand </a:t>
            </a:r>
            <a:r>
              <a:rPr lang="en-US" dirty="0"/>
              <a:t>new research directions and clinical trials which may </a:t>
            </a:r>
            <a:r>
              <a:rPr lang="en-US" dirty="0" smtClean="0"/>
              <a:t>influence the </a:t>
            </a:r>
            <a:r>
              <a:rPr lang="en-US" dirty="0"/>
              <a:t>role of imaging </a:t>
            </a:r>
            <a:r>
              <a:rPr lang="en-US" dirty="0" smtClean="0"/>
              <a:t>in clinical practice </a:t>
            </a:r>
            <a:endParaRPr lang="en-US" dirty="0"/>
          </a:p>
          <a:p>
            <a:endParaRPr lang="en-US" dirty="0"/>
          </a:p>
        </p:txBody>
      </p:sp>
      <p:sp>
        <p:nvSpPr>
          <p:cNvPr id="4" name="Line 6"/>
          <p:cNvSpPr>
            <a:spLocks noChangeShapeType="1"/>
          </p:cNvSpPr>
          <p:nvPr/>
        </p:nvSpPr>
        <p:spPr bwMode="auto">
          <a:xfrm flipV="1">
            <a:off x="838199" y="1379914"/>
            <a:ext cx="10350731" cy="5560"/>
          </a:xfrm>
          <a:prstGeom prst="line">
            <a:avLst/>
          </a:prstGeom>
          <a:noFill/>
          <a:ln w="28575">
            <a:solidFill>
              <a:srgbClr val="FF0000"/>
            </a:solidFill>
            <a:round/>
            <a:headEnd/>
            <a:tailEnd/>
          </a:ln>
        </p:spPr>
        <p:txBody>
          <a:bodyPr/>
          <a:lstStyle/>
          <a:p>
            <a:endParaRPr lang="en-US"/>
          </a:p>
        </p:txBody>
      </p:sp>
    </p:spTree>
    <p:extLst>
      <p:ext uri="{BB962C8B-B14F-4D97-AF65-F5344CB8AC3E}">
        <p14:creationId xmlns:p14="http://schemas.microsoft.com/office/powerpoint/2010/main" val="1339130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2667000" y="1367136"/>
            <a:ext cx="7620000" cy="461665"/>
          </a:xfrm>
          <a:prstGeom prst="rect">
            <a:avLst/>
          </a:prstGeom>
        </p:spPr>
        <p:txBody>
          <a:bodyPr wrap="square">
            <a:spAutoFit/>
          </a:bodyPr>
          <a:lstStyle/>
          <a:p>
            <a:pPr indent="-457200">
              <a:buFont typeface="Wingdings" pitchFamily="2" charset="2"/>
              <a:buChar char="Ø"/>
            </a:pPr>
            <a:r>
              <a:rPr lang="en-US" sz="2400" b="1" dirty="0"/>
              <a:t>Examples of inadequate image quality</a:t>
            </a:r>
          </a:p>
        </p:txBody>
      </p:sp>
      <p:pic>
        <p:nvPicPr>
          <p:cNvPr id="1026" name="Picture 2"/>
          <p:cNvPicPr>
            <a:picLocks noChangeAspect="1" noChangeArrowheads="1"/>
          </p:cNvPicPr>
          <p:nvPr/>
        </p:nvPicPr>
        <p:blipFill>
          <a:blip r:embed="rId2" cstate="print"/>
          <a:srcRect/>
          <a:stretch>
            <a:fillRect/>
          </a:stretch>
        </p:blipFill>
        <p:spPr bwMode="auto">
          <a:xfrm>
            <a:off x="2590800" y="1905001"/>
            <a:ext cx="6934200" cy="4153803"/>
          </a:xfrm>
          <a:prstGeom prst="rect">
            <a:avLst/>
          </a:prstGeom>
          <a:noFill/>
          <a:ln w="9525">
            <a:noFill/>
            <a:miter lim="800000"/>
            <a:headEnd/>
            <a:tailEnd/>
          </a:ln>
        </p:spPr>
      </p:pic>
      <p:sp>
        <p:nvSpPr>
          <p:cNvPr id="15" name="TextBox 14"/>
          <p:cNvSpPr txBox="1"/>
          <p:nvPr/>
        </p:nvSpPr>
        <p:spPr>
          <a:xfrm>
            <a:off x="1799753" y="381001"/>
            <a:ext cx="7233519" cy="646331"/>
          </a:xfrm>
          <a:prstGeom prst="rect">
            <a:avLst/>
          </a:prstGeom>
          <a:noFill/>
        </p:spPr>
        <p:txBody>
          <a:bodyPr wrap="none" rtlCol="0">
            <a:spAutoFit/>
          </a:bodyPr>
          <a:lstStyle/>
          <a:p>
            <a:r>
              <a:rPr lang="en-US" sz="3600" b="1" dirty="0"/>
              <a:t>Common Artifacts -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6" name="Slide Number Placeholder 15"/>
          <p:cNvSpPr>
            <a:spLocks noGrp="1"/>
          </p:cNvSpPr>
          <p:nvPr>
            <p:ph type="sldNum" sz="quarter" idx="12"/>
          </p:nvPr>
        </p:nvSpPr>
        <p:spPr/>
        <p:txBody>
          <a:bodyPr/>
          <a:lstStyle/>
          <a:p>
            <a:fld id="{2CB72A87-7345-401E-B6AD-ABFD61305274}" type="slidenum">
              <a:rPr lang="en-US" smtClean="0"/>
              <a:pPr/>
              <a:t>30</a:t>
            </a:fld>
            <a:endParaRPr lang="en-US"/>
          </a:p>
        </p:txBody>
      </p:sp>
      <p:grpSp>
        <p:nvGrpSpPr>
          <p:cNvPr id="20" name="Group 19"/>
          <p:cNvGrpSpPr/>
          <p:nvPr/>
        </p:nvGrpSpPr>
        <p:grpSpPr>
          <a:xfrm>
            <a:off x="1752600" y="6197026"/>
            <a:ext cx="8458200" cy="584775"/>
            <a:chOff x="0" y="6197025"/>
            <a:chExt cx="9144000" cy="584775"/>
          </a:xfrm>
        </p:grpSpPr>
        <p:sp>
          <p:nvSpPr>
            <p:cNvPr id="21" name="TextBox 20"/>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22" name="Picture 2"/>
            <p:cNvPicPr>
              <a:picLocks noChangeAspect="1" noChangeArrowheads="1"/>
            </p:cNvPicPr>
            <p:nvPr/>
          </p:nvPicPr>
          <p:blipFill>
            <a:blip r:embed="rId3"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3" name="Straight Connector 22"/>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050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905001" y="381001"/>
            <a:ext cx="5306837" cy="646331"/>
          </a:xfrm>
          <a:prstGeom prst="rect">
            <a:avLst/>
          </a:prstGeom>
          <a:noFill/>
        </p:spPr>
        <p:txBody>
          <a:bodyPr wrap="none" rtlCol="0">
            <a:spAutoFit/>
          </a:bodyPr>
          <a:lstStyle/>
          <a:p>
            <a:r>
              <a:rPr lang="en-US" sz="3600" b="1" dirty="0"/>
              <a:t>Atrophy -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4" name="Rectangle 13"/>
          <p:cNvSpPr/>
          <p:nvPr/>
        </p:nvSpPr>
        <p:spPr>
          <a:xfrm>
            <a:off x="2133600" y="1447801"/>
            <a:ext cx="6553200" cy="461665"/>
          </a:xfrm>
          <a:prstGeom prst="rect">
            <a:avLst/>
          </a:prstGeom>
        </p:spPr>
        <p:txBody>
          <a:bodyPr wrap="square">
            <a:spAutoFit/>
          </a:bodyPr>
          <a:lstStyle/>
          <a:p>
            <a:pPr indent="-457200">
              <a:buFont typeface="Wingdings" pitchFamily="2" charset="2"/>
              <a:buChar char="Ø"/>
            </a:pPr>
            <a:r>
              <a:rPr lang="en-US" sz="2400" b="1" dirty="0"/>
              <a:t>Example of Atrophy</a:t>
            </a:r>
          </a:p>
        </p:txBody>
      </p:sp>
      <p:sp>
        <p:nvSpPr>
          <p:cNvPr id="13" name="Slide Number Placeholder 12"/>
          <p:cNvSpPr>
            <a:spLocks noGrp="1"/>
          </p:cNvSpPr>
          <p:nvPr>
            <p:ph type="sldNum" sz="quarter" idx="12"/>
          </p:nvPr>
        </p:nvSpPr>
        <p:spPr/>
        <p:txBody>
          <a:bodyPr/>
          <a:lstStyle/>
          <a:p>
            <a:fld id="{2CB72A87-7345-401E-B6AD-ABFD61305274}" type="slidenum">
              <a:rPr lang="en-US" smtClean="0"/>
              <a:pPr/>
              <a:t>31</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3505200" y="2133600"/>
            <a:ext cx="3886200" cy="3786212"/>
          </a:xfrm>
          <a:prstGeom prst="rect">
            <a:avLst/>
          </a:prstGeom>
          <a:noFill/>
          <a:ln w="9525">
            <a:noFill/>
            <a:miter lim="800000"/>
            <a:headEnd/>
            <a:tailEnd/>
          </a:ln>
        </p:spPr>
      </p:pic>
      <p:grpSp>
        <p:nvGrpSpPr>
          <p:cNvPr id="20" name="Group 19"/>
          <p:cNvGrpSpPr/>
          <p:nvPr/>
        </p:nvGrpSpPr>
        <p:grpSpPr>
          <a:xfrm>
            <a:off x="1752600" y="6172201"/>
            <a:ext cx="8458200" cy="584775"/>
            <a:chOff x="0" y="6197025"/>
            <a:chExt cx="9144000" cy="584775"/>
          </a:xfrm>
        </p:grpSpPr>
        <p:sp>
          <p:nvSpPr>
            <p:cNvPr id="21" name="TextBox 20"/>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22" name="Picture 2"/>
            <p:cNvPicPr>
              <a:picLocks noChangeAspect="1" noChangeArrowheads="1"/>
            </p:cNvPicPr>
            <p:nvPr/>
          </p:nvPicPr>
          <p:blipFill>
            <a:blip r:embed="rId3"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3" name="Straight Connector 22"/>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8291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905001" y="381001"/>
            <a:ext cx="7190173" cy="646331"/>
          </a:xfrm>
          <a:prstGeom prst="rect">
            <a:avLst/>
          </a:prstGeom>
          <a:noFill/>
        </p:spPr>
        <p:txBody>
          <a:bodyPr wrap="none" rtlCol="0">
            <a:spAutoFit/>
          </a:bodyPr>
          <a:lstStyle/>
          <a:p>
            <a:r>
              <a:rPr lang="en-US" sz="3600" b="1" dirty="0"/>
              <a:t>Visual Assessment-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4" name="Rectangle 13"/>
          <p:cNvSpPr/>
          <p:nvPr/>
        </p:nvSpPr>
        <p:spPr>
          <a:xfrm>
            <a:off x="1981200" y="1460481"/>
            <a:ext cx="8458200" cy="4216539"/>
          </a:xfrm>
          <a:prstGeom prst="rect">
            <a:avLst/>
          </a:prstGeom>
        </p:spPr>
        <p:txBody>
          <a:bodyPr wrap="square">
            <a:spAutoFit/>
          </a:bodyPr>
          <a:lstStyle/>
          <a:p>
            <a:r>
              <a:rPr lang="en-US" sz="2400" b="1" dirty="0"/>
              <a:t>2. </a:t>
            </a:r>
            <a:r>
              <a:rPr lang="en-US" sz="2800" b="1" dirty="0"/>
              <a:t>Review individual regions as positive or negative</a:t>
            </a:r>
            <a:endParaRPr lang="en-US" sz="2400" b="1" dirty="0"/>
          </a:p>
          <a:p>
            <a:endParaRPr lang="en-US" sz="1600" b="1" dirty="0"/>
          </a:p>
          <a:p>
            <a:r>
              <a:rPr lang="en-US" sz="2400" dirty="0"/>
              <a:t>Visual assessment should be performed systematically starting at the inferior margin of the brain moving superiorly using the cerebellum as reference.</a:t>
            </a:r>
            <a:endParaRPr lang="en-US" sz="2400" b="1" dirty="0"/>
          </a:p>
          <a:p>
            <a:endParaRPr lang="en-US" sz="800" b="1" dirty="0"/>
          </a:p>
          <a:p>
            <a:pPr lvl="3">
              <a:lnSpc>
                <a:spcPct val="150000"/>
              </a:lnSpc>
              <a:buFont typeface="Wingdings" pitchFamily="2" charset="2"/>
              <a:buChar char="§"/>
            </a:pPr>
            <a:r>
              <a:rPr lang="en-US" sz="2400" dirty="0"/>
              <a:t>Lateral Temporal Lobes</a:t>
            </a:r>
          </a:p>
          <a:p>
            <a:pPr lvl="3">
              <a:lnSpc>
                <a:spcPct val="150000"/>
              </a:lnSpc>
              <a:buFont typeface="Wingdings" pitchFamily="2" charset="2"/>
              <a:buChar char="§"/>
            </a:pPr>
            <a:r>
              <a:rPr lang="en-US" sz="2400" dirty="0"/>
              <a:t> Frontal Cortex</a:t>
            </a:r>
          </a:p>
          <a:p>
            <a:pPr lvl="3">
              <a:lnSpc>
                <a:spcPct val="150000"/>
              </a:lnSpc>
              <a:buFont typeface="Wingdings" pitchFamily="2" charset="2"/>
              <a:buChar char="§"/>
            </a:pPr>
            <a:r>
              <a:rPr lang="en-US" sz="2400" dirty="0"/>
              <a:t> Posterior Cingulate/Precuneus</a:t>
            </a:r>
          </a:p>
          <a:p>
            <a:pPr lvl="3">
              <a:lnSpc>
                <a:spcPct val="150000"/>
              </a:lnSpc>
              <a:buFont typeface="Wingdings" pitchFamily="2" charset="2"/>
              <a:buChar char="§"/>
            </a:pPr>
            <a:r>
              <a:rPr lang="en-US" sz="2400" dirty="0"/>
              <a:t> Parietal Cortex</a:t>
            </a:r>
            <a:endParaRPr lang="en-US" sz="2400" b="1" dirty="0"/>
          </a:p>
        </p:txBody>
      </p:sp>
      <p:sp>
        <p:nvSpPr>
          <p:cNvPr id="13" name="Slide Number Placeholder 12"/>
          <p:cNvSpPr>
            <a:spLocks noGrp="1"/>
          </p:cNvSpPr>
          <p:nvPr>
            <p:ph type="sldNum" sz="quarter" idx="12"/>
          </p:nvPr>
        </p:nvSpPr>
        <p:spPr/>
        <p:txBody>
          <a:bodyPr/>
          <a:lstStyle/>
          <a:p>
            <a:fld id="{2CB72A87-7345-401E-B6AD-ABFD61305274}" type="slidenum">
              <a:rPr lang="en-US" smtClean="0"/>
              <a:pPr/>
              <a:t>32</a:t>
            </a:fld>
            <a:endParaRPr lang="en-US"/>
          </a:p>
        </p:txBody>
      </p:sp>
      <p:grpSp>
        <p:nvGrpSpPr>
          <p:cNvPr id="20" name="Group 19"/>
          <p:cNvGrpSpPr/>
          <p:nvPr/>
        </p:nvGrpSpPr>
        <p:grpSpPr>
          <a:xfrm>
            <a:off x="1752600" y="6197026"/>
            <a:ext cx="8458200" cy="584775"/>
            <a:chOff x="0" y="6197025"/>
            <a:chExt cx="9144000" cy="584775"/>
          </a:xfrm>
        </p:grpSpPr>
        <p:sp>
          <p:nvSpPr>
            <p:cNvPr id="21" name="TextBox 20"/>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22" name="Picture 2"/>
            <p:cNvPicPr>
              <a:picLocks noChangeAspect="1" noChangeArrowheads="1"/>
            </p:cNvPicPr>
            <p:nvPr/>
          </p:nvPicPr>
          <p:blipFill>
            <a:blip r:embed="rId2"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3" name="Straight Connector 22"/>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101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6831" y="1750242"/>
            <a:ext cx="2659507" cy="3304713"/>
          </a:xfrm>
          <a:prstGeom prst="rect">
            <a:avLst/>
          </a:prstGeom>
        </p:spPr>
      </p:pic>
      <p:pic>
        <p:nvPicPr>
          <p:cNvPr id="3" name="Picture 2"/>
          <p:cNvPicPr>
            <a:picLocks noChangeAspect="1"/>
          </p:cNvPicPr>
          <p:nvPr/>
        </p:nvPicPr>
        <p:blipFill>
          <a:blip r:embed="rId4"/>
          <a:stretch>
            <a:fillRect/>
          </a:stretch>
        </p:blipFill>
        <p:spPr>
          <a:xfrm>
            <a:off x="2347170" y="1807349"/>
            <a:ext cx="2580824" cy="3288977"/>
          </a:xfrm>
          <a:prstGeom prst="rect">
            <a:avLst/>
          </a:prstGeom>
        </p:spPr>
      </p:pic>
      <p:pic>
        <p:nvPicPr>
          <p:cNvPr id="4" name="Picture 3"/>
          <p:cNvPicPr>
            <a:picLocks noChangeAspect="1"/>
          </p:cNvPicPr>
          <p:nvPr/>
        </p:nvPicPr>
        <p:blipFill>
          <a:blip r:embed="rId5"/>
          <a:stretch>
            <a:fillRect/>
          </a:stretch>
        </p:blipFill>
        <p:spPr>
          <a:xfrm>
            <a:off x="4806176" y="1798796"/>
            <a:ext cx="2628035" cy="3288978"/>
          </a:xfrm>
          <a:prstGeom prst="rect">
            <a:avLst/>
          </a:prstGeom>
        </p:spPr>
      </p:pic>
      <p:pic>
        <p:nvPicPr>
          <p:cNvPr id="5" name="Picture 4"/>
          <p:cNvPicPr>
            <a:picLocks noChangeAspect="1"/>
          </p:cNvPicPr>
          <p:nvPr/>
        </p:nvPicPr>
        <p:blipFill>
          <a:blip r:embed="rId6"/>
          <a:stretch>
            <a:fillRect/>
          </a:stretch>
        </p:blipFill>
        <p:spPr>
          <a:xfrm>
            <a:off x="7298870" y="1815217"/>
            <a:ext cx="2596561" cy="3273240"/>
          </a:xfrm>
          <a:prstGeom prst="rect">
            <a:avLst/>
          </a:prstGeom>
        </p:spPr>
      </p:pic>
      <p:pic>
        <p:nvPicPr>
          <p:cNvPr id="6" name="Picture 5"/>
          <p:cNvPicPr>
            <a:picLocks noChangeAspect="1"/>
          </p:cNvPicPr>
          <p:nvPr/>
        </p:nvPicPr>
        <p:blipFill>
          <a:blip r:embed="rId7"/>
          <a:stretch>
            <a:fillRect/>
          </a:stretch>
        </p:blipFill>
        <p:spPr>
          <a:xfrm>
            <a:off x="9741441" y="1810719"/>
            <a:ext cx="2628033" cy="3241766"/>
          </a:xfrm>
          <a:prstGeom prst="rect">
            <a:avLst/>
          </a:prstGeom>
        </p:spPr>
      </p:pic>
      <p:sp>
        <p:nvSpPr>
          <p:cNvPr id="8" name="TextBox 7"/>
          <p:cNvSpPr txBox="1"/>
          <p:nvPr/>
        </p:nvSpPr>
        <p:spPr>
          <a:xfrm>
            <a:off x="1352550" y="181477"/>
            <a:ext cx="10839450" cy="1200329"/>
          </a:xfrm>
          <a:prstGeom prst="rect">
            <a:avLst/>
          </a:prstGeom>
          <a:noFill/>
        </p:spPr>
        <p:txBody>
          <a:bodyPr wrap="square" rtlCol="0">
            <a:spAutoFit/>
          </a:bodyPr>
          <a:lstStyle/>
          <a:p>
            <a:r>
              <a:rPr lang="en-US" sz="3600" dirty="0"/>
              <a:t>Understanding White/Gray Anatomy is </a:t>
            </a:r>
            <a:r>
              <a:rPr lang="en-US" sz="3600"/>
              <a:t>Key </a:t>
            </a:r>
            <a:endParaRPr lang="en-US" sz="3600" smtClean="0"/>
          </a:p>
          <a:p>
            <a:r>
              <a:rPr lang="en-US" sz="3600" dirty="0" smtClean="0"/>
              <a:t>to </a:t>
            </a:r>
            <a:r>
              <a:rPr lang="en-US" sz="3600" dirty="0"/>
              <a:t>Visual Interpretation of 18F-FBB PET </a:t>
            </a:r>
          </a:p>
        </p:txBody>
      </p:sp>
    </p:spTree>
    <p:extLst>
      <p:ext uri="{BB962C8B-B14F-4D97-AF65-F5344CB8AC3E}">
        <p14:creationId xmlns:p14="http://schemas.microsoft.com/office/powerpoint/2010/main" val="35145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524000" y="1295400"/>
            <a:ext cx="6477000" cy="480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905000" y="381001"/>
            <a:ext cx="6203878" cy="646331"/>
          </a:xfrm>
          <a:prstGeom prst="rect">
            <a:avLst/>
          </a:prstGeom>
          <a:noFill/>
        </p:spPr>
        <p:txBody>
          <a:bodyPr wrap="none" rtlCol="0">
            <a:spAutoFit/>
          </a:bodyPr>
          <a:lstStyle/>
          <a:p>
            <a:r>
              <a:rPr lang="en-US" sz="3600" b="1" dirty="0"/>
              <a:t>Negative Scan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4" name="Rectangle 13"/>
          <p:cNvSpPr/>
          <p:nvPr/>
        </p:nvSpPr>
        <p:spPr>
          <a:xfrm>
            <a:off x="8001000" y="1676400"/>
            <a:ext cx="2667000" cy="1446550"/>
          </a:xfrm>
          <a:prstGeom prst="rect">
            <a:avLst/>
          </a:prstGeom>
        </p:spPr>
        <p:txBody>
          <a:bodyPr wrap="square">
            <a:spAutoFit/>
          </a:bodyPr>
          <a:lstStyle/>
          <a:p>
            <a:pPr>
              <a:buFont typeface="Wingdings" pitchFamily="2" charset="2"/>
              <a:buChar char="Ø"/>
            </a:pPr>
            <a:r>
              <a:rPr lang="en-US" sz="2800" b="1" dirty="0"/>
              <a:t> </a:t>
            </a:r>
            <a:r>
              <a:rPr lang="en-US" sz="2000" b="1" dirty="0"/>
              <a:t>During the visual assessment focus on the white and gray matter anatomy.</a:t>
            </a:r>
            <a:endParaRPr lang="en-US" sz="2800" b="1" dirty="0"/>
          </a:p>
        </p:txBody>
      </p:sp>
      <p:sp>
        <p:nvSpPr>
          <p:cNvPr id="15" name="Slide Number Placeholder 14"/>
          <p:cNvSpPr>
            <a:spLocks noGrp="1"/>
          </p:cNvSpPr>
          <p:nvPr>
            <p:ph type="sldNum" sz="quarter" idx="12"/>
          </p:nvPr>
        </p:nvSpPr>
        <p:spPr/>
        <p:txBody>
          <a:bodyPr/>
          <a:lstStyle/>
          <a:p>
            <a:fld id="{2CB72A87-7345-401E-B6AD-ABFD61305274}" type="slidenum">
              <a:rPr lang="en-US" smtClean="0"/>
              <a:pPr/>
              <a:t>34</a:t>
            </a:fld>
            <a:endParaRPr lang="en-US"/>
          </a:p>
        </p:txBody>
      </p:sp>
      <p:sp>
        <p:nvSpPr>
          <p:cNvPr id="19" name="Rectangle 18"/>
          <p:cNvSpPr/>
          <p:nvPr/>
        </p:nvSpPr>
        <p:spPr>
          <a:xfrm>
            <a:off x="8077200" y="3962401"/>
            <a:ext cx="2438400" cy="1323439"/>
          </a:xfrm>
          <a:prstGeom prst="rect">
            <a:avLst/>
          </a:prstGeom>
        </p:spPr>
        <p:txBody>
          <a:bodyPr wrap="square">
            <a:spAutoFit/>
          </a:bodyPr>
          <a:lstStyle/>
          <a:p>
            <a:pPr>
              <a:buFont typeface="Wingdings" pitchFamily="2" charset="2"/>
              <a:buChar char="Ø"/>
            </a:pPr>
            <a:r>
              <a:rPr lang="en-US" sz="2000" b="1" dirty="0"/>
              <a:t>Tracer uptake by white matter alone means the scan is </a:t>
            </a:r>
            <a:r>
              <a:rPr lang="en-US" sz="2000" b="1" dirty="0">
                <a:solidFill>
                  <a:srgbClr val="0070C0"/>
                </a:solidFill>
              </a:rPr>
              <a:t>negative</a:t>
            </a:r>
            <a:r>
              <a:rPr lang="en-US" sz="2000" b="1" dirty="0"/>
              <a:t>!</a:t>
            </a:r>
          </a:p>
        </p:txBody>
      </p:sp>
      <p:pic>
        <p:nvPicPr>
          <p:cNvPr id="1026" name="Picture 2"/>
          <p:cNvPicPr>
            <a:picLocks noChangeAspect="1" noChangeArrowheads="1"/>
          </p:cNvPicPr>
          <p:nvPr/>
        </p:nvPicPr>
        <p:blipFill>
          <a:blip r:embed="rId2" cstate="print"/>
          <a:srcRect/>
          <a:stretch>
            <a:fillRect/>
          </a:stretch>
        </p:blipFill>
        <p:spPr bwMode="auto">
          <a:xfrm>
            <a:off x="1600200" y="1342292"/>
            <a:ext cx="2133600" cy="467750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855696" y="1342292"/>
            <a:ext cx="1935504" cy="46482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867401" y="1342292"/>
            <a:ext cx="1983627" cy="4648200"/>
          </a:xfrm>
          <a:prstGeom prst="rect">
            <a:avLst/>
          </a:prstGeom>
          <a:noFill/>
          <a:ln w="9525">
            <a:noFill/>
            <a:miter lim="800000"/>
            <a:headEnd/>
            <a:tailEnd/>
          </a:ln>
        </p:spPr>
      </p:pic>
      <p:cxnSp>
        <p:nvCxnSpPr>
          <p:cNvPr id="34" name="Straight Arrow Connector 33"/>
          <p:cNvCxnSpPr/>
          <p:nvPr/>
        </p:nvCxnSpPr>
        <p:spPr>
          <a:xfrm>
            <a:off x="12954000" y="32004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752600" y="6197026"/>
            <a:ext cx="8458200" cy="584775"/>
            <a:chOff x="0" y="6197025"/>
            <a:chExt cx="9144000" cy="584775"/>
          </a:xfrm>
        </p:grpSpPr>
        <p:sp>
          <p:nvSpPr>
            <p:cNvPr id="21" name="TextBox 20"/>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22" name="Picture 2"/>
            <p:cNvPicPr>
              <a:picLocks noChangeAspect="1" noChangeArrowheads="1"/>
            </p:cNvPicPr>
            <p:nvPr/>
          </p:nvPicPr>
          <p:blipFill>
            <a:blip r:embed="rId5"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3" name="Straight Connector 22"/>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9706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524000" y="1295400"/>
            <a:ext cx="6477000" cy="480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905000" y="381001"/>
            <a:ext cx="6016262" cy="646331"/>
          </a:xfrm>
          <a:prstGeom prst="rect">
            <a:avLst/>
          </a:prstGeom>
          <a:noFill/>
        </p:spPr>
        <p:txBody>
          <a:bodyPr wrap="none" rtlCol="0">
            <a:spAutoFit/>
          </a:bodyPr>
          <a:lstStyle/>
          <a:p>
            <a:r>
              <a:rPr lang="en-US" sz="3600" b="1" dirty="0"/>
              <a:t>Positive Scan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4" name="Rectangle 13"/>
          <p:cNvSpPr/>
          <p:nvPr/>
        </p:nvSpPr>
        <p:spPr>
          <a:xfrm>
            <a:off x="8001000" y="1676400"/>
            <a:ext cx="2667000" cy="1446550"/>
          </a:xfrm>
          <a:prstGeom prst="rect">
            <a:avLst/>
          </a:prstGeom>
        </p:spPr>
        <p:txBody>
          <a:bodyPr wrap="square">
            <a:spAutoFit/>
          </a:bodyPr>
          <a:lstStyle/>
          <a:p>
            <a:pPr>
              <a:buFont typeface="Wingdings" pitchFamily="2" charset="2"/>
              <a:buChar char="Ø"/>
            </a:pPr>
            <a:r>
              <a:rPr lang="en-US" sz="2800" b="1" dirty="0"/>
              <a:t> </a:t>
            </a:r>
            <a:r>
              <a:rPr lang="en-US" sz="2000" b="1" dirty="0"/>
              <a:t>During the visual assessment focus on the white and gray matter anatomy.</a:t>
            </a:r>
            <a:endParaRPr lang="en-US" sz="2800" b="1" dirty="0"/>
          </a:p>
        </p:txBody>
      </p:sp>
      <p:sp>
        <p:nvSpPr>
          <p:cNvPr id="15" name="Slide Number Placeholder 14"/>
          <p:cNvSpPr>
            <a:spLocks noGrp="1"/>
          </p:cNvSpPr>
          <p:nvPr>
            <p:ph type="sldNum" sz="quarter" idx="12"/>
          </p:nvPr>
        </p:nvSpPr>
        <p:spPr/>
        <p:txBody>
          <a:bodyPr/>
          <a:lstStyle/>
          <a:p>
            <a:fld id="{2CB72A87-7345-401E-B6AD-ABFD61305274}" type="slidenum">
              <a:rPr lang="en-US" smtClean="0"/>
              <a:pPr/>
              <a:t>35</a:t>
            </a:fld>
            <a:endParaRPr lang="en-US"/>
          </a:p>
        </p:txBody>
      </p:sp>
      <p:sp>
        <p:nvSpPr>
          <p:cNvPr id="19" name="Rectangle 18"/>
          <p:cNvSpPr/>
          <p:nvPr/>
        </p:nvSpPr>
        <p:spPr>
          <a:xfrm>
            <a:off x="8001000" y="3962400"/>
            <a:ext cx="2590800" cy="1631216"/>
          </a:xfrm>
          <a:prstGeom prst="rect">
            <a:avLst/>
          </a:prstGeom>
        </p:spPr>
        <p:txBody>
          <a:bodyPr wrap="square">
            <a:spAutoFit/>
          </a:bodyPr>
          <a:lstStyle/>
          <a:p>
            <a:pPr>
              <a:buFont typeface="Wingdings" pitchFamily="2" charset="2"/>
              <a:buChar char="Ø"/>
            </a:pPr>
            <a:r>
              <a:rPr lang="en-US" sz="2000" b="1" dirty="0"/>
              <a:t>Tracer uptake by both white and gray matter in the specified regions means the scan is </a:t>
            </a:r>
            <a:r>
              <a:rPr lang="en-US" sz="2000" b="1" dirty="0">
                <a:solidFill>
                  <a:srgbClr val="FF0000"/>
                </a:solidFill>
              </a:rPr>
              <a:t>positive</a:t>
            </a:r>
            <a:r>
              <a:rPr lang="en-US" sz="2000" b="1" dirty="0"/>
              <a:t>!</a:t>
            </a:r>
          </a:p>
        </p:txBody>
      </p:sp>
      <p:cxnSp>
        <p:nvCxnSpPr>
          <p:cNvPr id="34" name="Straight Arrow Connector 33"/>
          <p:cNvCxnSpPr/>
          <p:nvPr/>
        </p:nvCxnSpPr>
        <p:spPr>
          <a:xfrm>
            <a:off x="12954000" y="32004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cstate="print"/>
          <a:srcRect/>
          <a:stretch>
            <a:fillRect/>
          </a:stretch>
        </p:blipFill>
        <p:spPr bwMode="auto">
          <a:xfrm>
            <a:off x="1600201" y="1371600"/>
            <a:ext cx="1933651" cy="46482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733801" y="1295401"/>
            <a:ext cx="2022117" cy="48006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5867400" y="1328974"/>
            <a:ext cx="1981200" cy="4767027"/>
          </a:xfrm>
          <a:prstGeom prst="rect">
            <a:avLst/>
          </a:prstGeom>
          <a:noFill/>
          <a:ln w="9525">
            <a:noFill/>
            <a:miter lim="800000"/>
            <a:headEnd/>
            <a:tailEnd/>
          </a:ln>
        </p:spPr>
      </p:pic>
      <p:grpSp>
        <p:nvGrpSpPr>
          <p:cNvPr id="20" name="Group 19"/>
          <p:cNvGrpSpPr/>
          <p:nvPr/>
        </p:nvGrpSpPr>
        <p:grpSpPr>
          <a:xfrm>
            <a:off x="1752600" y="6197026"/>
            <a:ext cx="8458200" cy="584775"/>
            <a:chOff x="0" y="6197025"/>
            <a:chExt cx="9144000" cy="584775"/>
          </a:xfrm>
        </p:grpSpPr>
        <p:sp>
          <p:nvSpPr>
            <p:cNvPr id="21" name="TextBox 20"/>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22" name="Picture 2"/>
            <p:cNvPicPr>
              <a:picLocks noChangeAspect="1" noChangeArrowheads="1"/>
            </p:cNvPicPr>
            <p:nvPr/>
          </p:nvPicPr>
          <p:blipFill>
            <a:blip r:embed="rId5"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3" name="Straight Connector 22"/>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6961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2057400" y="1676400"/>
            <a:ext cx="2514600" cy="441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676400" y="381001"/>
            <a:ext cx="7175234" cy="646331"/>
          </a:xfrm>
          <a:prstGeom prst="rect">
            <a:avLst/>
          </a:prstGeom>
          <a:noFill/>
        </p:spPr>
        <p:txBody>
          <a:bodyPr wrap="none" rtlCol="0">
            <a:spAutoFit/>
          </a:bodyPr>
          <a:lstStyle/>
          <a:p>
            <a:r>
              <a:rPr lang="en-US" sz="2800" b="1" dirty="0"/>
              <a:t>Lateral Temporal Lobes </a:t>
            </a:r>
            <a:r>
              <a:rPr lang="en-US" sz="3600" b="1" dirty="0"/>
              <a:t>-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4" name="Rectangle 13"/>
          <p:cNvSpPr/>
          <p:nvPr/>
        </p:nvSpPr>
        <p:spPr>
          <a:xfrm>
            <a:off x="1676400" y="1214736"/>
            <a:ext cx="8915400" cy="461665"/>
          </a:xfrm>
          <a:prstGeom prst="rect">
            <a:avLst/>
          </a:prstGeom>
        </p:spPr>
        <p:txBody>
          <a:bodyPr wrap="square">
            <a:spAutoFit/>
          </a:bodyPr>
          <a:lstStyle/>
          <a:p>
            <a:pPr algn="just">
              <a:buFont typeface="Wingdings" pitchFamily="2" charset="2"/>
              <a:buChar char="Ø"/>
            </a:pPr>
            <a:r>
              <a:rPr lang="en-US" sz="2400" b="1" dirty="0"/>
              <a:t> </a:t>
            </a:r>
            <a:r>
              <a:rPr lang="en-US" sz="2000" b="1" dirty="0"/>
              <a:t>Typical pattern of radiotracer uptake in the Lateral Temporal Lobes.</a:t>
            </a:r>
            <a:endParaRPr lang="en-US" sz="2400" b="1" dirty="0"/>
          </a:p>
        </p:txBody>
      </p:sp>
      <p:sp>
        <p:nvSpPr>
          <p:cNvPr id="17" name="Slide Number Placeholder 16"/>
          <p:cNvSpPr>
            <a:spLocks noGrp="1"/>
          </p:cNvSpPr>
          <p:nvPr>
            <p:ph type="sldNum" sz="quarter" idx="12"/>
          </p:nvPr>
        </p:nvSpPr>
        <p:spPr/>
        <p:txBody>
          <a:bodyPr/>
          <a:lstStyle/>
          <a:p>
            <a:fld id="{2CB72A87-7345-401E-B6AD-ABFD61305274}" type="slidenum">
              <a:rPr lang="en-US" smtClean="0"/>
              <a:pPr/>
              <a:t>36</a:t>
            </a:fld>
            <a:endParaRPr lang="en-US"/>
          </a:p>
        </p:txBody>
      </p:sp>
      <p:pic>
        <p:nvPicPr>
          <p:cNvPr id="2052" name="Picture 4"/>
          <p:cNvPicPr>
            <a:picLocks noChangeAspect="1" noChangeArrowheads="1"/>
          </p:cNvPicPr>
          <p:nvPr/>
        </p:nvPicPr>
        <p:blipFill>
          <a:blip r:embed="rId2" cstate="print"/>
          <a:srcRect/>
          <a:stretch>
            <a:fillRect/>
          </a:stretch>
        </p:blipFill>
        <p:spPr bwMode="auto">
          <a:xfrm>
            <a:off x="2057401" y="1752600"/>
            <a:ext cx="2409825" cy="2114550"/>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2057400" y="3886201"/>
            <a:ext cx="2438400" cy="2190595"/>
          </a:xfrm>
          <a:prstGeom prst="rect">
            <a:avLst/>
          </a:prstGeom>
          <a:noFill/>
          <a:ln w="9525">
            <a:noFill/>
            <a:miter lim="800000"/>
            <a:headEnd/>
            <a:tailEnd/>
          </a:ln>
        </p:spPr>
      </p:pic>
      <p:sp>
        <p:nvSpPr>
          <p:cNvPr id="26" name="TextBox 25"/>
          <p:cNvSpPr txBox="1"/>
          <p:nvPr/>
        </p:nvSpPr>
        <p:spPr>
          <a:xfrm>
            <a:off x="-152400" y="914400"/>
            <a:ext cx="4343400" cy="369332"/>
          </a:xfrm>
          <a:prstGeom prst="rect">
            <a:avLst/>
          </a:prstGeom>
          <a:noFill/>
        </p:spPr>
        <p:txBody>
          <a:bodyPr wrap="square" rtlCol="0">
            <a:spAutoFit/>
          </a:bodyPr>
          <a:lstStyle/>
          <a:p>
            <a:endParaRPr lang="en-US" dirty="0"/>
          </a:p>
        </p:txBody>
      </p:sp>
      <p:sp>
        <p:nvSpPr>
          <p:cNvPr id="28" name="TextBox 27"/>
          <p:cNvSpPr txBox="1"/>
          <p:nvPr/>
        </p:nvSpPr>
        <p:spPr>
          <a:xfrm>
            <a:off x="4724400" y="2133601"/>
            <a:ext cx="5410200" cy="1015663"/>
          </a:xfrm>
          <a:prstGeom prst="rect">
            <a:avLst/>
          </a:prstGeom>
          <a:noFill/>
        </p:spPr>
        <p:txBody>
          <a:bodyPr wrap="square" rtlCol="0">
            <a:spAutoFit/>
          </a:bodyPr>
          <a:lstStyle/>
          <a:p>
            <a:r>
              <a:rPr lang="en-US" sz="2000" b="1" dirty="0"/>
              <a:t>In </a:t>
            </a:r>
            <a:r>
              <a:rPr lang="en-US" sz="2000" b="1" dirty="0">
                <a:solidFill>
                  <a:srgbClr val="0070C0"/>
                </a:solidFill>
              </a:rPr>
              <a:t>negative </a:t>
            </a:r>
            <a:r>
              <a:rPr lang="en-US" sz="2000" b="1" dirty="0"/>
              <a:t>scans the white matter shows mountainous appearance, with spikes on the outer edge</a:t>
            </a:r>
            <a:r>
              <a:rPr lang="en-US" sz="2000" b="1" dirty="0">
                <a:solidFill>
                  <a:srgbClr val="0070C0"/>
                </a:solidFill>
              </a:rPr>
              <a:t>.</a:t>
            </a:r>
            <a:endParaRPr lang="en-US" sz="2000" dirty="0"/>
          </a:p>
        </p:txBody>
      </p:sp>
      <p:sp>
        <p:nvSpPr>
          <p:cNvPr id="29" name="TextBox 28"/>
          <p:cNvSpPr txBox="1"/>
          <p:nvPr/>
        </p:nvSpPr>
        <p:spPr>
          <a:xfrm>
            <a:off x="4800600" y="4267200"/>
            <a:ext cx="5638800" cy="1631216"/>
          </a:xfrm>
          <a:prstGeom prst="rect">
            <a:avLst/>
          </a:prstGeom>
          <a:noFill/>
        </p:spPr>
        <p:txBody>
          <a:bodyPr wrap="square" rtlCol="0">
            <a:spAutoFit/>
          </a:bodyPr>
          <a:lstStyle/>
          <a:p>
            <a:r>
              <a:rPr lang="en-US" sz="2000" b="1" dirty="0"/>
              <a:t>In </a:t>
            </a:r>
            <a:r>
              <a:rPr lang="en-US" sz="2000" b="1" dirty="0">
                <a:solidFill>
                  <a:srgbClr val="FF0000"/>
                </a:solidFill>
              </a:rPr>
              <a:t>positive </a:t>
            </a:r>
            <a:r>
              <a:rPr lang="en-US" sz="2000" b="1" dirty="0"/>
              <a:t>scans there is no mountainous appearance of the white matter and activity extends to the outer edge of the cortex.  There is no difference between gray and white matter throughout the region.</a:t>
            </a:r>
            <a:endParaRPr lang="en-US" sz="2400" b="1" dirty="0"/>
          </a:p>
        </p:txBody>
      </p:sp>
      <p:grpSp>
        <p:nvGrpSpPr>
          <p:cNvPr id="20" name="Group 19"/>
          <p:cNvGrpSpPr/>
          <p:nvPr/>
        </p:nvGrpSpPr>
        <p:grpSpPr>
          <a:xfrm>
            <a:off x="1752600" y="6197026"/>
            <a:ext cx="8458200" cy="584775"/>
            <a:chOff x="0" y="6197025"/>
            <a:chExt cx="9144000" cy="584775"/>
          </a:xfrm>
        </p:grpSpPr>
        <p:sp>
          <p:nvSpPr>
            <p:cNvPr id="21" name="TextBox 20"/>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22" name="Picture 2"/>
            <p:cNvPicPr>
              <a:picLocks noChangeAspect="1" noChangeArrowheads="1"/>
            </p:cNvPicPr>
            <p:nvPr/>
          </p:nvPicPr>
          <p:blipFill>
            <a:blip r:embed="rId4"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3" name="Straight Connector 22"/>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7691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981200" y="1905000"/>
            <a:ext cx="2438400" cy="419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2047645" y="381001"/>
            <a:ext cx="6340069" cy="646331"/>
          </a:xfrm>
          <a:prstGeom prst="rect">
            <a:avLst/>
          </a:prstGeom>
          <a:noFill/>
        </p:spPr>
        <p:txBody>
          <a:bodyPr wrap="none" rtlCol="0">
            <a:spAutoFit/>
          </a:bodyPr>
          <a:lstStyle/>
          <a:p>
            <a:r>
              <a:rPr lang="en-US" sz="3600" b="1" dirty="0"/>
              <a:t>Frontal Lobes -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4" name="Rectangle 13"/>
          <p:cNvSpPr/>
          <p:nvPr/>
        </p:nvSpPr>
        <p:spPr>
          <a:xfrm>
            <a:off x="1828800" y="1295400"/>
            <a:ext cx="8686800" cy="523220"/>
          </a:xfrm>
          <a:prstGeom prst="rect">
            <a:avLst/>
          </a:prstGeom>
        </p:spPr>
        <p:txBody>
          <a:bodyPr wrap="square">
            <a:spAutoFit/>
          </a:bodyPr>
          <a:lstStyle/>
          <a:p>
            <a:pPr algn="just">
              <a:buFont typeface="Wingdings" pitchFamily="2" charset="2"/>
              <a:buChar char="Ø"/>
            </a:pPr>
            <a:r>
              <a:rPr lang="en-US" sz="2800" b="1" dirty="0"/>
              <a:t> </a:t>
            </a:r>
            <a:r>
              <a:rPr lang="en-US" sz="2000" b="1" dirty="0"/>
              <a:t>Typical pattern of radiotracer uptake in the Frontal Lobes.</a:t>
            </a:r>
          </a:p>
        </p:txBody>
      </p:sp>
      <p:sp>
        <p:nvSpPr>
          <p:cNvPr id="17" name="Slide Number Placeholder 16"/>
          <p:cNvSpPr>
            <a:spLocks noGrp="1"/>
          </p:cNvSpPr>
          <p:nvPr>
            <p:ph type="sldNum" sz="quarter" idx="12"/>
          </p:nvPr>
        </p:nvSpPr>
        <p:spPr/>
        <p:txBody>
          <a:bodyPr/>
          <a:lstStyle/>
          <a:p>
            <a:fld id="{2CB72A87-7345-401E-B6AD-ABFD61305274}" type="slidenum">
              <a:rPr lang="en-US" smtClean="0"/>
              <a:pPr/>
              <a:t>37</a:t>
            </a:fld>
            <a:endParaRPr lang="en-US"/>
          </a:p>
        </p:txBody>
      </p:sp>
      <p:sp>
        <p:nvSpPr>
          <p:cNvPr id="25" name="Rectangle 24"/>
          <p:cNvSpPr/>
          <p:nvPr/>
        </p:nvSpPr>
        <p:spPr>
          <a:xfrm>
            <a:off x="10668000" y="1981200"/>
            <a:ext cx="4572000" cy="738664"/>
          </a:xfrm>
          <a:prstGeom prst="rect">
            <a:avLst/>
          </a:prstGeom>
        </p:spPr>
        <p:txBody>
          <a:bodyPr>
            <a:spAutoFit/>
          </a:bodyPr>
          <a:lstStyle/>
          <a:p>
            <a:pPr lvl="2" algn="just"/>
            <a:endParaRPr lang="en-US" sz="1400" b="1" dirty="0"/>
          </a:p>
          <a:p>
            <a:pPr lvl="2" algn="just"/>
            <a:endParaRPr lang="en-US" sz="1400" b="1" dirty="0"/>
          </a:p>
          <a:p>
            <a:pPr lvl="2" algn="just"/>
            <a:endParaRPr lang="en-US" sz="1400" b="1" dirty="0"/>
          </a:p>
        </p:txBody>
      </p:sp>
      <p:pic>
        <p:nvPicPr>
          <p:cNvPr id="3076" name="Picture 4"/>
          <p:cNvPicPr>
            <a:picLocks noChangeAspect="1" noChangeArrowheads="1"/>
          </p:cNvPicPr>
          <p:nvPr/>
        </p:nvPicPr>
        <p:blipFill>
          <a:blip r:embed="rId2" cstate="print"/>
          <a:srcRect/>
          <a:stretch>
            <a:fillRect/>
          </a:stretch>
        </p:blipFill>
        <p:spPr bwMode="auto">
          <a:xfrm>
            <a:off x="1990726" y="1905001"/>
            <a:ext cx="2428875" cy="2105025"/>
          </a:xfrm>
          <a:prstGeom prst="rect">
            <a:avLst/>
          </a:prstGeom>
          <a:noFill/>
          <a:ln w="9525">
            <a:noFill/>
            <a:miter lim="800000"/>
            <a:headEnd/>
            <a:tailEnd/>
          </a:ln>
        </p:spPr>
      </p:pic>
      <p:pic>
        <p:nvPicPr>
          <p:cNvPr id="3077" name="Picture 5"/>
          <p:cNvPicPr>
            <a:picLocks noChangeAspect="1" noChangeArrowheads="1"/>
          </p:cNvPicPr>
          <p:nvPr/>
        </p:nvPicPr>
        <p:blipFill>
          <a:blip r:embed="rId3" cstate="print"/>
          <a:srcRect/>
          <a:stretch>
            <a:fillRect/>
          </a:stretch>
        </p:blipFill>
        <p:spPr bwMode="auto">
          <a:xfrm>
            <a:off x="2152650" y="3962401"/>
            <a:ext cx="2190750" cy="2124075"/>
          </a:xfrm>
          <a:prstGeom prst="rect">
            <a:avLst/>
          </a:prstGeom>
          <a:noFill/>
          <a:ln w="9525">
            <a:noFill/>
            <a:miter lim="800000"/>
            <a:headEnd/>
            <a:tailEnd/>
          </a:ln>
        </p:spPr>
      </p:pic>
      <p:sp>
        <p:nvSpPr>
          <p:cNvPr id="27" name="Rectangle 26"/>
          <p:cNvSpPr/>
          <p:nvPr/>
        </p:nvSpPr>
        <p:spPr>
          <a:xfrm>
            <a:off x="4572000" y="2362201"/>
            <a:ext cx="5791200" cy="1015663"/>
          </a:xfrm>
          <a:prstGeom prst="rect">
            <a:avLst/>
          </a:prstGeom>
        </p:spPr>
        <p:txBody>
          <a:bodyPr wrap="square">
            <a:spAutoFit/>
          </a:bodyPr>
          <a:lstStyle/>
          <a:p>
            <a:r>
              <a:rPr lang="en-US" sz="2000" b="1" dirty="0"/>
              <a:t>In </a:t>
            </a:r>
            <a:r>
              <a:rPr lang="en-US" sz="2000" b="1" dirty="0">
                <a:solidFill>
                  <a:srgbClr val="0070C0"/>
                </a:solidFill>
              </a:rPr>
              <a:t>negative </a:t>
            </a:r>
            <a:r>
              <a:rPr lang="en-US" sz="2000" b="1" dirty="0"/>
              <a:t>scans the white matter has a “spiky” appearance with concave borders.  Activity seems to extend to the end but it doesn’t.</a:t>
            </a:r>
          </a:p>
        </p:txBody>
      </p:sp>
      <p:sp>
        <p:nvSpPr>
          <p:cNvPr id="28" name="Rectangle 27"/>
          <p:cNvSpPr/>
          <p:nvPr/>
        </p:nvSpPr>
        <p:spPr>
          <a:xfrm>
            <a:off x="4572000" y="4316850"/>
            <a:ext cx="5867400" cy="1323439"/>
          </a:xfrm>
          <a:prstGeom prst="rect">
            <a:avLst/>
          </a:prstGeom>
        </p:spPr>
        <p:txBody>
          <a:bodyPr wrap="square">
            <a:spAutoFit/>
          </a:bodyPr>
          <a:lstStyle/>
          <a:p>
            <a:r>
              <a:rPr lang="en-US" sz="2000" b="1" dirty="0"/>
              <a:t>In </a:t>
            </a:r>
            <a:r>
              <a:rPr lang="en-US" sz="2000" b="1" dirty="0">
                <a:solidFill>
                  <a:srgbClr val="FF0000"/>
                </a:solidFill>
              </a:rPr>
              <a:t>positive </a:t>
            </a:r>
            <a:r>
              <a:rPr lang="en-US" sz="2000" b="1" dirty="0"/>
              <a:t>scans there is no difference between gray and white matter throughout the region.  The white matter has no “spiky” pattern, but rather a smooth, convex appearance of the external cortical edges.</a:t>
            </a:r>
          </a:p>
        </p:txBody>
      </p:sp>
      <p:grpSp>
        <p:nvGrpSpPr>
          <p:cNvPr id="20" name="Group 19"/>
          <p:cNvGrpSpPr/>
          <p:nvPr/>
        </p:nvGrpSpPr>
        <p:grpSpPr>
          <a:xfrm>
            <a:off x="1752600" y="6197026"/>
            <a:ext cx="8458200" cy="584775"/>
            <a:chOff x="0" y="6197025"/>
            <a:chExt cx="9144000" cy="584775"/>
          </a:xfrm>
        </p:grpSpPr>
        <p:sp>
          <p:nvSpPr>
            <p:cNvPr id="21" name="TextBox 20"/>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22" name="Picture 2"/>
            <p:cNvPicPr>
              <a:picLocks noChangeAspect="1" noChangeArrowheads="1"/>
            </p:cNvPicPr>
            <p:nvPr/>
          </p:nvPicPr>
          <p:blipFill>
            <a:blip r:embed="rId4"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3" name="Straight Connector 22"/>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8217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828800" y="381000"/>
            <a:ext cx="6980052" cy="523220"/>
          </a:xfrm>
          <a:prstGeom prst="rect">
            <a:avLst/>
          </a:prstGeom>
          <a:noFill/>
        </p:spPr>
        <p:txBody>
          <a:bodyPr wrap="none" rtlCol="0">
            <a:spAutoFit/>
          </a:bodyPr>
          <a:lstStyle/>
          <a:p>
            <a:r>
              <a:rPr lang="en-US" sz="2400" b="1" dirty="0"/>
              <a:t>Posterior Cingulate &amp; Precuneus- </a:t>
            </a:r>
            <a:r>
              <a:rPr lang="en-US" sz="2800" baseline="30000" dirty="0">
                <a:solidFill>
                  <a:schemeClr val="accent1">
                    <a:lumMod val="75000"/>
                  </a:schemeClr>
                </a:solidFill>
              </a:rPr>
              <a:t>18</a:t>
            </a:r>
            <a:r>
              <a:rPr lang="en-US" sz="2800" dirty="0">
                <a:solidFill>
                  <a:schemeClr val="accent1">
                    <a:lumMod val="75000"/>
                  </a:schemeClr>
                </a:solidFill>
              </a:rPr>
              <a:t>F – Florbetaben</a:t>
            </a:r>
          </a:p>
        </p:txBody>
      </p:sp>
      <p:sp>
        <p:nvSpPr>
          <p:cNvPr id="14" name="Rectangle 13"/>
          <p:cNvSpPr/>
          <p:nvPr/>
        </p:nvSpPr>
        <p:spPr>
          <a:xfrm>
            <a:off x="1676400" y="1352490"/>
            <a:ext cx="8915400" cy="400110"/>
          </a:xfrm>
          <a:prstGeom prst="rect">
            <a:avLst/>
          </a:prstGeom>
        </p:spPr>
        <p:txBody>
          <a:bodyPr wrap="square">
            <a:spAutoFit/>
          </a:bodyPr>
          <a:lstStyle/>
          <a:p>
            <a:pPr>
              <a:buFont typeface="Wingdings" pitchFamily="2" charset="2"/>
              <a:buChar char="Ø"/>
            </a:pPr>
            <a:r>
              <a:rPr lang="en-US" sz="2000" b="1" dirty="0"/>
              <a:t> Typical pattern of radiotracer uptake in the Posterior Cingulate/Precuneus.</a:t>
            </a:r>
          </a:p>
        </p:txBody>
      </p:sp>
      <p:sp>
        <p:nvSpPr>
          <p:cNvPr id="17" name="Slide Number Placeholder 16"/>
          <p:cNvSpPr>
            <a:spLocks noGrp="1"/>
          </p:cNvSpPr>
          <p:nvPr>
            <p:ph type="sldNum" sz="quarter" idx="12"/>
          </p:nvPr>
        </p:nvSpPr>
        <p:spPr/>
        <p:txBody>
          <a:bodyPr/>
          <a:lstStyle/>
          <a:p>
            <a:fld id="{2CB72A87-7345-401E-B6AD-ABFD61305274}" type="slidenum">
              <a:rPr lang="en-US" smtClean="0"/>
              <a:pPr/>
              <a:t>38</a:t>
            </a:fld>
            <a:endParaRPr lang="en-US"/>
          </a:p>
        </p:txBody>
      </p:sp>
      <p:pic>
        <p:nvPicPr>
          <p:cNvPr id="4" name="Picture 2"/>
          <p:cNvPicPr>
            <a:picLocks noChangeAspect="1" noChangeArrowheads="1"/>
          </p:cNvPicPr>
          <p:nvPr/>
        </p:nvPicPr>
        <p:blipFill>
          <a:blip r:embed="rId2" cstate="print"/>
          <a:srcRect/>
          <a:stretch>
            <a:fillRect/>
          </a:stretch>
        </p:blipFill>
        <p:spPr bwMode="auto">
          <a:xfrm>
            <a:off x="1905000" y="1828800"/>
            <a:ext cx="2438400" cy="20955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1905000" y="3886200"/>
            <a:ext cx="2438400" cy="2198557"/>
          </a:xfrm>
          <a:prstGeom prst="rect">
            <a:avLst/>
          </a:prstGeom>
          <a:noFill/>
          <a:ln w="9525">
            <a:noFill/>
            <a:miter lim="800000"/>
            <a:headEnd/>
            <a:tailEnd/>
          </a:ln>
        </p:spPr>
      </p:pic>
      <p:sp>
        <p:nvSpPr>
          <p:cNvPr id="19" name="Rectangle 18"/>
          <p:cNvSpPr/>
          <p:nvPr/>
        </p:nvSpPr>
        <p:spPr>
          <a:xfrm>
            <a:off x="4572000" y="2362200"/>
            <a:ext cx="5181600" cy="707886"/>
          </a:xfrm>
          <a:prstGeom prst="rect">
            <a:avLst/>
          </a:prstGeom>
        </p:spPr>
        <p:txBody>
          <a:bodyPr wrap="square">
            <a:spAutoFit/>
          </a:bodyPr>
          <a:lstStyle/>
          <a:p>
            <a:r>
              <a:rPr lang="en-US" sz="2000" b="1" dirty="0"/>
              <a:t>In </a:t>
            </a:r>
            <a:r>
              <a:rPr lang="en-US" sz="2000" b="1" dirty="0">
                <a:solidFill>
                  <a:srgbClr val="0070C0"/>
                </a:solidFill>
              </a:rPr>
              <a:t>negative </a:t>
            </a:r>
            <a:r>
              <a:rPr lang="en-US" sz="2000" b="1" dirty="0"/>
              <a:t>scans there is a hypo-intense hole or “doughnut hole” in the posterior cingulate.</a:t>
            </a:r>
          </a:p>
        </p:txBody>
      </p:sp>
      <p:sp>
        <p:nvSpPr>
          <p:cNvPr id="25" name="Rectangle 24"/>
          <p:cNvSpPr/>
          <p:nvPr/>
        </p:nvSpPr>
        <p:spPr>
          <a:xfrm>
            <a:off x="4572000" y="4549914"/>
            <a:ext cx="5486400" cy="707886"/>
          </a:xfrm>
          <a:prstGeom prst="rect">
            <a:avLst/>
          </a:prstGeom>
        </p:spPr>
        <p:txBody>
          <a:bodyPr wrap="square">
            <a:spAutoFit/>
          </a:bodyPr>
          <a:lstStyle/>
          <a:p>
            <a:r>
              <a:rPr lang="en-US" sz="2000" b="1" dirty="0"/>
              <a:t>In </a:t>
            </a:r>
            <a:r>
              <a:rPr lang="en-US" sz="2000" b="1" dirty="0">
                <a:solidFill>
                  <a:srgbClr val="FF0000"/>
                </a:solidFill>
              </a:rPr>
              <a:t>positive </a:t>
            </a:r>
            <a:r>
              <a:rPr lang="en-US" sz="2000" b="1" dirty="0"/>
              <a:t>scans there is no hypo-intense hole or the “doughnut hole” is filled in.</a:t>
            </a:r>
          </a:p>
        </p:txBody>
      </p:sp>
      <p:grpSp>
        <p:nvGrpSpPr>
          <p:cNvPr id="20" name="Group 19"/>
          <p:cNvGrpSpPr/>
          <p:nvPr/>
        </p:nvGrpSpPr>
        <p:grpSpPr>
          <a:xfrm>
            <a:off x="1752600" y="6197026"/>
            <a:ext cx="8458200" cy="584775"/>
            <a:chOff x="0" y="6197025"/>
            <a:chExt cx="9144000" cy="584775"/>
          </a:xfrm>
        </p:grpSpPr>
        <p:sp>
          <p:nvSpPr>
            <p:cNvPr id="21" name="TextBox 20"/>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22" name="Picture 2"/>
            <p:cNvPicPr>
              <a:picLocks noChangeAspect="1" noChangeArrowheads="1"/>
            </p:cNvPicPr>
            <p:nvPr/>
          </p:nvPicPr>
          <p:blipFill>
            <a:blip r:embed="rId4"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3" name="Straight Connector 22"/>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0590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905000" y="1828800"/>
            <a:ext cx="2438400" cy="426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985986" y="344270"/>
            <a:ext cx="6448432" cy="646331"/>
          </a:xfrm>
          <a:prstGeom prst="rect">
            <a:avLst/>
          </a:prstGeom>
          <a:noFill/>
        </p:spPr>
        <p:txBody>
          <a:bodyPr wrap="none" rtlCol="0">
            <a:spAutoFit/>
          </a:bodyPr>
          <a:lstStyle/>
          <a:p>
            <a:r>
              <a:rPr lang="en-US" sz="3600" b="1" dirty="0"/>
              <a:t>Parietal Lobes -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4" name="Rectangle 13"/>
          <p:cNvSpPr/>
          <p:nvPr/>
        </p:nvSpPr>
        <p:spPr>
          <a:xfrm>
            <a:off x="1828800" y="1295401"/>
            <a:ext cx="8686800" cy="615553"/>
          </a:xfrm>
          <a:prstGeom prst="rect">
            <a:avLst/>
          </a:prstGeom>
        </p:spPr>
        <p:txBody>
          <a:bodyPr wrap="square">
            <a:spAutoFit/>
          </a:bodyPr>
          <a:lstStyle/>
          <a:p>
            <a:pPr>
              <a:buFont typeface="Wingdings" pitchFamily="2" charset="2"/>
              <a:buChar char="Ø"/>
            </a:pPr>
            <a:r>
              <a:rPr lang="en-US" sz="2000" b="1" dirty="0"/>
              <a:t> Typical pattern of radiotracer uptake in the Parietal Lobes.</a:t>
            </a:r>
            <a:endParaRPr lang="en-US" sz="1400" b="1" dirty="0"/>
          </a:p>
          <a:p>
            <a:endParaRPr lang="en-US" sz="1400" b="1" dirty="0"/>
          </a:p>
        </p:txBody>
      </p:sp>
      <p:sp>
        <p:nvSpPr>
          <p:cNvPr id="25" name="Slide Number Placeholder 24"/>
          <p:cNvSpPr>
            <a:spLocks noGrp="1"/>
          </p:cNvSpPr>
          <p:nvPr>
            <p:ph type="sldNum" sz="quarter" idx="12"/>
          </p:nvPr>
        </p:nvSpPr>
        <p:spPr/>
        <p:txBody>
          <a:bodyPr/>
          <a:lstStyle/>
          <a:p>
            <a:fld id="{2CB72A87-7345-401E-B6AD-ABFD61305274}" type="slidenum">
              <a:rPr lang="en-US" smtClean="0"/>
              <a:pPr/>
              <a:t>39</a:t>
            </a:fld>
            <a:endParaRPr lang="en-US"/>
          </a:p>
        </p:txBody>
      </p:sp>
      <p:pic>
        <p:nvPicPr>
          <p:cNvPr id="5122" name="Picture 2"/>
          <p:cNvPicPr>
            <a:picLocks noChangeAspect="1" noChangeArrowheads="1"/>
          </p:cNvPicPr>
          <p:nvPr/>
        </p:nvPicPr>
        <p:blipFill>
          <a:blip r:embed="rId2" cstate="print"/>
          <a:srcRect/>
          <a:stretch>
            <a:fillRect/>
          </a:stretch>
        </p:blipFill>
        <p:spPr bwMode="auto">
          <a:xfrm>
            <a:off x="1952626" y="1828801"/>
            <a:ext cx="2390775" cy="212407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905000" y="3962400"/>
            <a:ext cx="2438400" cy="2133600"/>
          </a:xfrm>
          <a:prstGeom prst="rect">
            <a:avLst/>
          </a:prstGeom>
          <a:noFill/>
          <a:ln w="9525">
            <a:noFill/>
            <a:miter lim="800000"/>
            <a:headEnd/>
            <a:tailEnd/>
          </a:ln>
        </p:spPr>
      </p:pic>
      <p:sp>
        <p:nvSpPr>
          <p:cNvPr id="26" name="Rectangle 25"/>
          <p:cNvSpPr/>
          <p:nvPr/>
        </p:nvSpPr>
        <p:spPr>
          <a:xfrm>
            <a:off x="4724400" y="2362201"/>
            <a:ext cx="5638800" cy="1015663"/>
          </a:xfrm>
          <a:prstGeom prst="rect">
            <a:avLst/>
          </a:prstGeom>
        </p:spPr>
        <p:txBody>
          <a:bodyPr wrap="square">
            <a:spAutoFit/>
          </a:bodyPr>
          <a:lstStyle/>
          <a:p>
            <a:pPr lvl="0"/>
            <a:r>
              <a:rPr lang="en-US" sz="2000" b="1" dirty="0">
                <a:solidFill>
                  <a:prstClr val="black"/>
                </a:solidFill>
              </a:rPr>
              <a:t>In </a:t>
            </a:r>
            <a:r>
              <a:rPr lang="en-US" sz="2000" b="1" dirty="0">
                <a:solidFill>
                  <a:srgbClr val="0070C0"/>
                </a:solidFill>
              </a:rPr>
              <a:t>negative </a:t>
            </a:r>
            <a:r>
              <a:rPr lang="en-US" sz="2000" b="1" dirty="0">
                <a:solidFill>
                  <a:prstClr val="black"/>
                </a:solidFill>
              </a:rPr>
              <a:t>scans the interhemispheric line is well-delineated with irregular “ratty” external border appearance.</a:t>
            </a:r>
          </a:p>
        </p:txBody>
      </p:sp>
      <p:sp>
        <p:nvSpPr>
          <p:cNvPr id="27" name="Rectangle 26"/>
          <p:cNvSpPr/>
          <p:nvPr/>
        </p:nvSpPr>
        <p:spPr>
          <a:xfrm>
            <a:off x="4800600" y="4343401"/>
            <a:ext cx="5715000" cy="1323439"/>
          </a:xfrm>
          <a:prstGeom prst="rect">
            <a:avLst/>
          </a:prstGeom>
        </p:spPr>
        <p:txBody>
          <a:bodyPr wrap="square">
            <a:spAutoFit/>
          </a:bodyPr>
          <a:lstStyle/>
          <a:p>
            <a:pPr lvl="0"/>
            <a:r>
              <a:rPr lang="en-US" sz="2000" b="1" dirty="0">
                <a:solidFill>
                  <a:prstClr val="black"/>
                </a:solidFill>
              </a:rPr>
              <a:t>In </a:t>
            </a:r>
            <a:r>
              <a:rPr lang="en-US" sz="2000" b="1" dirty="0">
                <a:solidFill>
                  <a:srgbClr val="FF0000"/>
                </a:solidFill>
              </a:rPr>
              <a:t>positive </a:t>
            </a:r>
            <a:r>
              <a:rPr lang="en-US" sz="2000" b="1" dirty="0">
                <a:solidFill>
                  <a:prstClr val="black"/>
                </a:solidFill>
              </a:rPr>
              <a:t>scans the interhemispheric division is barely discernible and the appearance of the midline is smooth.  There is no difference between gray and white matter throughout the region.</a:t>
            </a:r>
          </a:p>
        </p:txBody>
      </p:sp>
      <p:grpSp>
        <p:nvGrpSpPr>
          <p:cNvPr id="20" name="Group 19"/>
          <p:cNvGrpSpPr/>
          <p:nvPr/>
        </p:nvGrpSpPr>
        <p:grpSpPr>
          <a:xfrm>
            <a:off x="1752600" y="6197026"/>
            <a:ext cx="8458200" cy="584775"/>
            <a:chOff x="0" y="6197025"/>
            <a:chExt cx="9144000" cy="584775"/>
          </a:xfrm>
        </p:grpSpPr>
        <p:sp>
          <p:nvSpPr>
            <p:cNvPr id="21" name="TextBox 20"/>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22" name="Picture 2"/>
            <p:cNvPicPr>
              <a:picLocks noChangeAspect="1" noChangeArrowheads="1"/>
            </p:cNvPicPr>
            <p:nvPr/>
          </p:nvPicPr>
          <p:blipFill>
            <a:blip r:embed="rId4"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3" name="Straight Connector 22"/>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2307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314241"/>
            <a:ext cx="8229600" cy="1143000"/>
          </a:xfrm>
        </p:spPr>
        <p:txBody>
          <a:bodyPr>
            <a:normAutofit fontScale="90000"/>
          </a:bodyPr>
          <a:lstStyle/>
          <a:p>
            <a:pPr eaLnBrk="1" hangingPunct="1">
              <a:defRPr/>
            </a:pPr>
            <a:r>
              <a:rPr lang="en-US" b="0" dirty="0">
                <a:solidFill>
                  <a:schemeClr val="folHlink"/>
                </a:solidFill>
                <a:latin typeface="Arial" charset="0"/>
                <a:ea typeface="ＭＳ Ｐゴシック" charset="0"/>
                <a:cs typeface="ＭＳ Ｐゴシック" charset="0"/>
              </a:rPr>
              <a:t>Dr. </a:t>
            </a:r>
            <a:r>
              <a:rPr lang="en-US" b="0" dirty="0" err="1">
                <a:solidFill>
                  <a:schemeClr val="folHlink"/>
                </a:solidFill>
                <a:latin typeface="Arial" charset="0"/>
                <a:ea typeface="ＭＳ Ｐゴシック" charset="0"/>
                <a:cs typeface="ＭＳ Ｐゴシック" charset="0"/>
              </a:rPr>
              <a:t>Alois</a:t>
            </a:r>
            <a:r>
              <a:rPr lang="en-US" b="0" dirty="0">
                <a:solidFill>
                  <a:schemeClr val="folHlink"/>
                </a:solidFill>
                <a:latin typeface="Arial" charset="0"/>
                <a:ea typeface="ＭＳ Ｐゴシック" charset="0"/>
                <a:cs typeface="ＭＳ Ｐゴシック" charset="0"/>
              </a:rPr>
              <a:t> Alzheimer (1864 – 1915)</a:t>
            </a:r>
          </a:p>
        </p:txBody>
      </p:sp>
      <p:pic>
        <p:nvPicPr>
          <p:cNvPr id="24580" name="Picture 4" descr="alzheime"/>
          <p:cNvPicPr>
            <a:picLocks noGrp="1" noChangeAspect="1" noChangeArrowheads="1"/>
          </p:cNvPicPr>
          <p:nvPr>
            <p:ph type="body" idx="1"/>
          </p:nvPr>
        </p:nvPicPr>
        <p:blipFill>
          <a:blip r:embed="rId3"/>
          <a:srcRect/>
          <a:stretch>
            <a:fillRect/>
          </a:stretch>
        </p:blipFill>
        <p:spPr>
          <a:xfrm>
            <a:off x="1704216" y="1376891"/>
            <a:ext cx="2911475" cy="4114800"/>
          </a:xfrm>
          <a:effectLst>
            <a:outerShdw blurRad="63500" dist="243959" dir="2319588" algn="ctr" rotWithShape="0">
              <a:srgbClr val="000000">
                <a:alpha val="74998"/>
              </a:srgbClr>
            </a:outerShdw>
          </a:effectLst>
        </p:spPr>
      </p:pic>
      <p:sp>
        <p:nvSpPr>
          <p:cNvPr id="24581" name="Rectangle 5"/>
          <p:cNvSpPr>
            <a:spLocks noChangeArrowheads="1"/>
          </p:cNvSpPr>
          <p:nvPr/>
        </p:nvSpPr>
        <p:spPr bwMode="auto">
          <a:xfrm>
            <a:off x="1276372" y="5951427"/>
            <a:ext cx="10329474" cy="683264"/>
          </a:xfrm>
          <a:prstGeom prst="rect">
            <a:avLst/>
          </a:prstGeom>
          <a:noFill/>
          <a:ln w="9525">
            <a:noFill/>
            <a:miter lim="800000"/>
            <a:headEnd/>
            <a:tailEnd/>
          </a:ln>
          <a:effectLst/>
        </p:spPr>
        <p:txBody>
          <a:bodyPr wrap="square">
            <a:spAutoFit/>
          </a:bodyPr>
          <a:lstStyle/>
          <a:p>
            <a:pPr eaLnBrk="1" hangingPunct="1">
              <a:lnSpc>
                <a:spcPct val="80000"/>
              </a:lnSpc>
              <a:spcBef>
                <a:spcPct val="20000"/>
              </a:spcBef>
              <a:buClr>
                <a:schemeClr val="hlink"/>
              </a:buClr>
              <a:defRPr/>
            </a:pPr>
            <a:r>
              <a:rPr lang="en-US" sz="2400" dirty="0">
                <a:latin typeface="Arial" charset="0"/>
              </a:rPr>
              <a:t>1911: described pathologic changes including plaques and neurofibrillary tangles in a case study of a woman with cognitive changes</a:t>
            </a:r>
          </a:p>
        </p:txBody>
      </p:sp>
      <p:pic>
        <p:nvPicPr>
          <p:cNvPr id="5" name="Picture 20"/>
          <p:cNvPicPr>
            <a:picLocks noChangeAspect="1" noChangeArrowheads="1"/>
          </p:cNvPicPr>
          <p:nvPr/>
        </p:nvPicPr>
        <p:blipFill>
          <a:blip r:embed="rId4">
            <a:extLst>
              <a:ext uri="{28A0092B-C50C-407E-A947-70E740481C1C}">
                <a14:useLocalDpi xmlns:a14="http://schemas.microsoft.com/office/drawing/2010/main" val="0"/>
              </a:ext>
            </a:extLst>
          </a:blip>
          <a:srcRect l="-21042" r="-21042"/>
          <a:stretch>
            <a:fillRect/>
          </a:stretch>
        </p:blipFill>
        <p:spPr bwMode="auto">
          <a:xfrm>
            <a:off x="5695876" y="1524000"/>
            <a:ext cx="5756222" cy="378916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0617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4531" y="21279"/>
            <a:ext cx="10171133" cy="6703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8789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985987" y="344270"/>
            <a:ext cx="5220725" cy="646331"/>
          </a:xfrm>
          <a:prstGeom prst="rect">
            <a:avLst/>
          </a:prstGeom>
          <a:noFill/>
        </p:spPr>
        <p:txBody>
          <a:bodyPr wrap="none" rtlCol="0">
            <a:spAutoFit/>
          </a:bodyPr>
          <a:lstStyle/>
          <a:p>
            <a:r>
              <a:rPr lang="en-US" sz="3600" b="1" dirty="0"/>
              <a:t> Recap -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4" name="Rectangle 13"/>
          <p:cNvSpPr/>
          <p:nvPr/>
        </p:nvSpPr>
        <p:spPr>
          <a:xfrm>
            <a:off x="3505200" y="1295401"/>
            <a:ext cx="2971800" cy="646331"/>
          </a:xfrm>
          <a:prstGeom prst="rect">
            <a:avLst/>
          </a:prstGeom>
        </p:spPr>
        <p:txBody>
          <a:bodyPr wrap="square">
            <a:spAutoFit/>
          </a:bodyPr>
          <a:lstStyle/>
          <a:p>
            <a:endParaRPr lang="en-US" b="1" dirty="0"/>
          </a:p>
          <a:p>
            <a:endParaRPr lang="en-US" b="1" dirty="0"/>
          </a:p>
        </p:txBody>
      </p:sp>
      <p:sp>
        <p:nvSpPr>
          <p:cNvPr id="15" name="Rectangle 14"/>
          <p:cNvSpPr/>
          <p:nvPr/>
        </p:nvSpPr>
        <p:spPr>
          <a:xfrm>
            <a:off x="2133600" y="1524000"/>
            <a:ext cx="7772400" cy="2900794"/>
          </a:xfrm>
          <a:prstGeom prst="rect">
            <a:avLst/>
          </a:prstGeom>
        </p:spPr>
        <p:txBody>
          <a:bodyPr wrap="square">
            <a:spAutoFit/>
          </a:bodyPr>
          <a:lstStyle/>
          <a:p>
            <a:pPr algn="ctr"/>
            <a:r>
              <a:rPr lang="en-US" sz="2800" b="1" u="sng" dirty="0">
                <a:solidFill>
                  <a:srgbClr val="0070C0"/>
                </a:solidFill>
              </a:rPr>
              <a:t>Negative Pattern</a:t>
            </a:r>
          </a:p>
          <a:p>
            <a:endParaRPr lang="en-US" sz="1050" b="1" dirty="0">
              <a:solidFill>
                <a:srgbClr val="0070C0"/>
              </a:solidFill>
            </a:endParaRPr>
          </a:p>
          <a:p>
            <a:pPr>
              <a:lnSpc>
                <a:spcPct val="150000"/>
              </a:lnSpc>
              <a:buFont typeface="Wingdings" pitchFamily="2" charset="2"/>
              <a:buChar char="ü"/>
            </a:pPr>
            <a:r>
              <a:rPr lang="en-US" sz="2400" b="1" dirty="0"/>
              <a:t>  Lateral Temporal – Mountains</a:t>
            </a:r>
          </a:p>
          <a:p>
            <a:pPr>
              <a:lnSpc>
                <a:spcPct val="150000"/>
              </a:lnSpc>
              <a:buFont typeface="Wingdings" pitchFamily="2" charset="2"/>
              <a:buChar char="ü"/>
            </a:pPr>
            <a:r>
              <a:rPr lang="en-US" sz="2400" b="1" dirty="0"/>
              <a:t>  Frontal Lobes – Spikes, Concavities</a:t>
            </a:r>
          </a:p>
          <a:p>
            <a:pPr>
              <a:lnSpc>
                <a:spcPct val="150000"/>
              </a:lnSpc>
              <a:buFont typeface="Wingdings" pitchFamily="2" charset="2"/>
              <a:buChar char="ü"/>
            </a:pPr>
            <a:r>
              <a:rPr lang="en-US" sz="2400" b="1" dirty="0"/>
              <a:t>  Posterior Cingulate &amp; Precuneus- Doughnut Hole</a:t>
            </a:r>
          </a:p>
          <a:p>
            <a:pPr>
              <a:lnSpc>
                <a:spcPct val="150000"/>
              </a:lnSpc>
              <a:buFont typeface="Wingdings" pitchFamily="2" charset="2"/>
              <a:buChar char="ü"/>
            </a:pPr>
            <a:r>
              <a:rPr lang="en-US" sz="2400" b="1" dirty="0"/>
              <a:t>  Parietal Lobes – Clear Midline, Ratty Borders</a:t>
            </a:r>
          </a:p>
        </p:txBody>
      </p:sp>
      <p:sp>
        <p:nvSpPr>
          <p:cNvPr id="19" name="Slide Number Placeholder 18"/>
          <p:cNvSpPr>
            <a:spLocks noGrp="1"/>
          </p:cNvSpPr>
          <p:nvPr>
            <p:ph type="sldNum" sz="quarter" idx="12"/>
          </p:nvPr>
        </p:nvSpPr>
        <p:spPr/>
        <p:txBody>
          <a:bodyPr/>
          <a:lstStyle/>
          <a:p>
            <a:fld id="{2CB72A87-7345-401E-B6AD-ABFD61305274}" type="slidenum">
              <a:rPr lang="en-US" smtClean="0"/>
              <a:pPr/>
              <a:t>41</a:t>
            </a:fld>
            <a:endParaRPr lang="en-US"/>
          </a:p>
        </p:txBody>
      </p:sp>
      <p:sp>
        <p:nvSpPr>
          <p:cNvPr id="31" name="Rectangle 30"/>
          <p:cNvSpPr/>
          <p:nvPr/>
        </p:nvSpPr>
        <p:spPr>
          <a:xfrm>
            <a:off x="2743201" y="4876800"/>
            <a:ext cx="6062429" cy="707886"/>
          </a:xfrm>
          <a:prstGeom prst="rect">
            <a:avLst/>
          </a:prstGeom>
          <a:ln>
            <a:solidFill>
              <a:schemeClr val="accent1"/>
            </a:solidFill>
          </a:ln>
        </p:spPr>
        <p:txBody>
          <a:bodyPr wrap="none">
            <a:spAutoFit/>
          </a:bodyPr>
          <a:lstStyle/>
          <a:p>
            <a:pPr>
              <a:buFont typeface="Wingdings" pitchFamily="2" charset="2"/>
              <a:buChar char="Ø"/>
            </a:pPr>
            <a:r>
              <a:rPr lang="en-US" b="1" dirty="0"/>
              <a:t> </a:t>
            </a:r>
            <a:r>
              <a:rPr lang="en-US" sz="2000" b="1" dirty="0"/>
              <a:t>Remember, take in account the </a:t>
            </a:r>
            <a:r>
              <a:rPr lang="en-US" sz="2000" b="1" u="sng" dirty="0"/>
              <a:t>majority of the slices </a:t>
            </a:r>
          </a:p>
          <a:p>
            <a:r>
              <a:rPr lang="en-US" sz="2000" b="1" dirty="0"/>
              <a:t>     within a given region when making your assessment!</a:t>
            </a:r>
            <a:endParaRPr lang="en-US" sz="2000" dirty="0"/>
          </a:p>
        </p:txBody>
      </p:sp>
      <p:grpSp>
        <p:nvGrpSpPr>
          <p:cNvPr id="17" name="Group 16"/>
          <p:cNvGrpSpPr/>
          <p:nvPr/>
        </p:nvGrpSpPr>
        <p:grpSpPr>
          <a:xfrm>
            <a:off x="1752600" y="6197026"/>
            <a:ext cx="8458200" cy="584775"/>
            <a:chOff x="0" y="6197025"/>
            <a:chExt cx="9144000" cy="584775"/>
          </a:xfrm>
        </p:grpSpPr>
        <p:sp>
          <p:nvSpPr>
            <p:cNvPr id="20" name="TextBox 19"/>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21" name="Picture 2"/>
            <p:cNvPicPr>
              <a:picLocks noChangeAspect="1" noChangeArrowheads="1"/>
            </p:cNvPicPr>
            <p:nvPr/>
          </p:nvPicPr>
          <p:blipFill>
            <a:blip r:embed="rId2"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2" name="Straight Connector 21"/>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3682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34931" y="96064"/>
            <a:ext cx="10298449" cy="6704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1350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985986" y="344270"/>
            <a:ext cx="4816768" cy="646331"/>
          </a:xfrm>
          <a:prstGeom prst="rect">
            <a:avLst/>
          </a:prstGeom>
          <a:noFill/>
        </p:spPr>
        <p:txBody>
          <a:bodyPr wrap="none" rtlCol="0">
            <a:spAutoFit/>
          </a:bodyPr>
          <a:lstStyle/>
          <a:p>
            <a:r>
              <a:rPr lang="en-US" sz="3600" b="1" dirty="0"/>
              <a:t>Recap-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4" name="Rectangle 13"/>
          <p:cNvSpPr/>
          <p:nvPr/>
        </p:nvSpPr>
        <p:spPr>
          <a:xfrm>
            <a:off x="3505200" y="1295401"/>
            <a:ext cx="2971800" cy="646331"/>
          </a:xfrm>
          <a:prstGeom prst="rect">
            <a:avLst/>
          </a:prstGeom>
        </p:spPr>
        <p:txBody>
          <a:bodyPr wrap="square">
            <a:spAutoFit/>
          </a:bodyPr>
          <a:lstStyle/>
          <a:p>
            <a:endParaRPr lang="en-US" b="1" dirty="0"/>
          </a:p>
          <a:p>
            <a:endParaRPr lang="en-US" b="1" dirty="0"/>
          </a:p>
        </p:txBody>
      </p:sp>
      <p:sp>
        <p:nvSpPr>
          <p:cNvPr id="19" name="Slide Number Placeholder 18"/>
          <p:cNvSpPr>
            <a:spLocks noGrp="1"/>
          </p:cNvSpPr>
          <p:nvPr>
            <p:ph type="sldNum" sz="quarter" idx="12"/>
          </p:nvPr>
        </p:nvSpPr>
        <p:spPr/>
        <p:txBody>
          <a:bodyPr/>
          <a:lstStyle/>
          <a:p>
            <a:fld id="{2CB72A87-7345-401E-B6AD-ABFD61305274}" type="slidenum">
              <a:rPr lang="en-US" smtClean="0"/>
              <a:pPr/>
              <a:t>43</a:t>
            </a:fld>
            <a:endParaRPr lang="en-US"/>
          </a:p>
        </p:txBody>
      </p:sp>
      <p:sp>
        <p:nvSpPr>
          <p:cNvPr id="28" name="Rectangle 27"/>
          <p:cNvSpPr/>
          <p:nvPr/>
        </p:nvSpPr>
        <p:spPr>
          <a:xfrm>
            <a:off x="2057400" y="1524001"/>
            <a:ext cx="8077200" cy="2839239"/>
          </a:xfrm>
          <a:prstGeom prst="rect">
            <a:avLst/>
          </a:prstGeom>
        </p:spPr>
        <p:txBody>
          <a:bodyPr wrap="square">
            <a:spAutoFit/>
          </a:bodyPr>
          <a:lstStyle/>
          <a:p>
            <a:pPr algn="ctr"/>
            <a:r>
              <a:rPr lang="en-US" sz="2400" b="1" u="sng" dirty="0">
                <a:solidFill>
                  <a:srgbClr val="FF0000"/>
                </a:solidFill>
              </a:rPr>
              <a:t>Positive Pattern</a:t>
            </a:r>
          </a:p>
          <a:p>
            <a:endParaRPr lang="en-US" sz="1050" b="1" dirty="0">
              <a:solidFill>
                <a:srgbClr val="0070C0"/>
              </a:solidFill>
            </a:endParaRPr>
          </a:p>
          <a:p>
            <a:pPr>
              <a:lnSpc>
                <a:spcPct val="150000"/>
              </a:lnSpc>
              <a:buFont typeface="Wingdings" pitchFamily="2" charset="2"/>
              <a:buChar char="ü"/>
            </a:pPr>
            <a:r>
              <a:rPr lang="en-US" sz="2400" b="1" dirty="0"/>
              <a:t>  Lateral Temporal – NO Mountains</a:t>
            </a:r>
          </a:p>
          <a:p>
            <a:pPr>
              <a:lnSpc>
                <a:spcPct val="150000"/>
              </a:lnSpc>
              <a:buFont typeface="Wingdings" pitchFamily="2" charset="2"/>
              <a:buChar char="ü"/>
            </a:pPr>
            <a:r>
              <a:rPr lang="en-US" sz="2400" b="1" dirty="0"/>
              <a:t>  Frontal Lobes – NO Spikes or Concavities</a:t>
            </a:r>
          </a:p>
          <a:p>
            <a:pPr>
              <a:lnSpc>
                <a:spcPct val="150000"/>
              </a:lnSpc>
              <a:buFont typeface="Wingdings" pitchFamily="2" charset="2"/>
              <a:buChar char="ü"/>
            </a:pPr>
            <a:r>
              <a:rPr lang="en-US" sz="2400" b="1" dirty="0"/>
              <a:t>  Posterior Cingulate &amp; Precuneus - Doughnut Hole Filled In</a:t>
            </a:r>
          </a:p>
          <a:p>
            <a:pPr>
              <a:lnSpc>
                <a:spcPct val="150000"/>
              </a:lnSpc>
              <a:buFont typeface="Wingdings" pitchFamily="2" charset="2"/>
              <a:buChar char="ü"/>
            </a:pPr>
            <a:r>
              <a:rPr lang="en-US" sz="2400" b="1" dirty="0"/>
              <a:t>  Parietal Lobes – Indiscernible Midline, Smooth Borders</a:t>
            </a:r>
          </a:p>
        </p:txBody>
      </p:sp>
      <p:sp>
        <p:nvSpPr>
          <p:cNvPr id="30" name="Rectangle 29"/>
          <p:cNvSpPr/>
          <p:nvPr/>
        </p:nvSpPr>
        <p:spPr>
          <a:xfrm>
            <a:off x="2743201" y="4876800"/>
            <a:ext cx="6062429" cy="707886"/>
          </a:xfrm>
          <a:prstGeom prst="rect">
            <a:avLst/>
          </a:prstGeom>
          <a:ln>
            <a:solidFill>
              <a:schemeClr val="accent1"/>
            </a:solidFill>
          </a:ln>
        </p:spPr>
        <p:txBody>
          <a:bodyPr wrap="none">
            <a:spAutoFit/>
          </a:bodyPr>
          <a:lstStyle/>
          <a:p>
            <a:pPr>
              <a:buFont typeface="Wingdings" pitchFamily="2" charset="2"/>
              <a:buChar char="Ø"/>
            </a:pPr>
            <a:r>
              <a:rPr lang="en-US" b="1" dirty="0"/>
              <a:t> </a:t>
            </a:r>
            <a:r>
              <a:rPr lang="en-US" sz="2000" b="1" dirty="0"/>
              <a:t>Remember, take in account the </a:t>
            </a:r>
            <a:r>
              <a:rPr lang="en-US" sz="2000" b="1" u="sng" dirty="0"/>
              <a:t>majority of the slices </a:t>
            </a:r>
          </a:p>
          <a:p>
            <a:r>
              <a:rPr lang="en-US" sz="2000" b="1" dirty="0"/>
              <a:t>     within a given region when making your assessment!</a:t>
            </a:r>
            <a:endParaRPr lang="en-US" sz="2000" dirty="0"/>
          </a:p>
        </p:txBody>
      </p:sp>
      <p:grpSp>
        <p:nvGrpSpPr>
          <p:cNvPr id="20" name="Group 19"/>
          <p:cNvGrpSpPr/>
          <p:nvPr/>
        </p:nvGrpSpPr>
        <p:grpSpPr>
          <a:xfrm>
            <a:off x="1752600" y="6197026"/>
            <a:ext cx="8458200" cy="584775"/>
            <a:chOff x="0" y="6197025"/>
            <a:chExt cx="9144000" cy="584775"/>
          </a:xfrm>
        </p:grpSpPr>
        <p:sp>
          <p:nvSpPr>
            <p:cNvPr id="21" name="TextBox 20"/>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22" name="Picture 2"/>
            <p:cNvPicPr>
              <a:picLocks noChangeAspect="1" noChangeArrowheads="1"/>
            </p:cNvPicPr>
            <p:nvPr/>
          </p:nvPicPr>
          <p:blipFill>
            <a:blip r:embed="rId2"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3" name="Straight Connector 22"/>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2096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524000" y="0"/>
            <a:ext cx="9144000" cy="1143000"/>
            <a:chOff x="0" y="0"/>
            <a:chExt cx="9144000" cy="1143000"/>
          </a:xfrm>
        </p:grpSpPr>
        <p:sp>
          <p:nvSpPr>
            <p:cNvPr id="5" name="TextBox 4"/>
            <p:cNvSpPr txBox="1"/>
            <p:nvPr/>
          </p:nvSpPr>
          <p:spPr>
            <a:xfrm>
              <a:off x="0" y="0"/>
              <a:ext cx="9144000" cy="1107996"/>
            </a:xfrm>
            <a:prstGeom prst="rect">
              <a:avLst/>
            </a:prstGeom>
            <a:solidFill>
              <a:schemeClr val="bg1"/>
            </a:solidFill>
          </p:spPr>
          <p:txBody>
            <a:bodyPr wrap="square" rtlCol="0">
              <a:spAutoFit/>
            </a:bodyPr>
            <a:lstStyle/>
            <a:p>
              <a:endParaRPr lang="en-US" sz="6600" dirty="0"/>
            </a:p>
          </p:txBody>
        </p:sp>
        <p:cxnSp>
          <p:nvCxnSpPr>
            <p:cNvPr id="7" name="Straight Connector 6"/>
            <p:cNvCxnSpPr/>
            <p:nvPr/>
          </p:nvCxnSpPr>
          <p:spPr>
            <a:xfrm>
              <a:off x="0" y="11430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985986" y="344270"/>
            <a:ext cx="4816768" cy="646331"/>
          </a:xfrm>
          <a:prstGeom prst="rect">
            <a:avLst/>
          </a:prstGeom>
          <a:noFill/>
        </p:spPr>
        <p:txBody>
          <a:bodyPr wrap="none" rtlCol="0">
            <a:spAutoFit/>
          </a:bodyPr>
          <a:lstStyle/>
          <a:p>
            <a:r>
              <a:rPr lang="en-US" sz="3600" b="1" dirty="0"/>
              <a:t>Recap- </a:t>
            </a:r>
            <a:r>
              <a:rPr lang="en-US" sz="3600" baseline="30000" dirty="0">
                <a:solidFill>
                  <a:schemeClr val="accent1">
                    <a:lumMod val="75000"/>
                  </a:schemeClr>
                </a:solidFill>
              </a:rPr>
              <a:t>18</a:t>
            </a:r>
            <a:r>
              <a:rPr lang="en-US" sz="3600" dirty="0">
                <a:solidFill>
                  <a:schemeClr val="accent1">
                    <a:lumMod val="75000"/>
                  </a:schemeClr>
                </a:solidFill>
              </a:rPr>
              <a:t>F – Florbetaben</a:t>
            </a:r>
          </a:p>
        </p:txBody>
      </p:sp>
      <p:sp>
        <p:nvSpPr>
          <p:cNvPr id="14" name="Rectangle 13"/>
          <p:cNvSpPr/>
          <p:nvPr/>
        </p:nvSpPr>
        <p:spPr>
          <a:xfrm>
            <a:off x="3505200" y="1295401"/>
            <a:ext cx="2971800" cy="646331"/>
          </a:xfrm>
          <a:prstGeom prst="rect">
            <a:avLst/>
          </a:prstGeom>
        </p:spPr>
        <p:txBody>
          <a:bodyPr wrap="square">
            <a:spAutoFit/>
          </a:bodyPr>
          <a:lstStyle/>
          <a:p>
            <a:endParaRPr lang="en-US" b="1" dirty="0"/>
          </a:p>
          <a:p>
            <a:endParaRPr lang="en-US" b="1" dirty="0"/>
          </a:p>
        </p:txBody>
      </p:sp>
      <p:sp>
        <p:nvSpPr>
          <p:cNvPr id="15" name="Rectangle 14"/>
          <p:cNvSpPr/>
          <p:nvPr/>
        </p:nvSpPr>
        <p:spPr>
          <a:xfrm>
            <a:off x="1600200" y="1447800"/>
            <a:ext cx="9067800" cy="4647426"/>
          </a:xfrm>
          <a:prstGeom prst="rect">
            <a:avLst/>
          </a:prstGeom>
        </p:spPr>
        <p:txBody>
          <a:bodyPr wrap="square">
            <a:spAutoFit/>
          </a:bodyPr>
          <a:lstStyle/>
          <a:p>
            <a:pPr algn="ctr"/>
            <a:r>
              <a:rPr lang="en-US" sz="3600" b="1" u="sng" dirty="0"/>
              <a:t>Remember</a:t>
            </a:r>
          </a:p>
          <a:p>
            <a:pPr algn="ctr"/>
            <a:endParaRPr lang="en-US" sz="3600" b="1" u="sng" dirty="0"/>
          </a:p>
          <a:p>
            <a:pPr algn="ctr"/>
            <a:r>
              <a:rPr lang="en-US" sz="3200" b="1" dirty="0"/>
              <a:t>One single </a:t>
            </a:r>
            <a:r>
              <a:rPr lang="en-US" sz="3200" b="1" dirty="0">
                <a:solidFill>
                  <a:srgbClr val="FF0000"/>
                </a:solidFill>
              </a:rPr>
              <a:t>Positive</a:t>
            </a:r>
            <a:r>
              <a:rPr lang="en-US" sz="3200" b="1" dirty="0"/>
              <a:t> region makes the whole scan </a:t>
            </a:r>
            <a:r>
              <a:rPr lang="en-US" sz="3200" b="1" dirty="0">
                <a:solidFill>
                  <a:srgbClr val="FF0000"/>
                </a:solidFill>
              </a:rPr>
              <a:t>Positive</a:t>
            </a:r>
          </a:p>
          <a:p>
            <a:pPr algn="ctr"/>
            <a:endParaRPr lang="en-US" sz="3200" b="1" dirty="0">
              <a:solidFill>
                <a:srgbClr val="FF0000"/>
              </a:solidFill>
            </a:endParaRPr>
          </a:p>
          <a:p>
            <a:pPr algn="ctr"/>
            <a:r>
              <a:rPr lang="en-US" sz="3200" b="1" dirty="0"/>
              <a:t>In the great majority of scans read as </a:t>
            </a:r>
            <a:r>
              <a:rPr lang="en-US" sz="3200" b="1" dirty="0">
                <a:solidFill>
                  <a:srgbClr val="FF0000"/>
                </a:solidFill>
              </a:rPr>
              <a:t>Positive</a:t>
            </a:r>
            <a:r>
              <a:rPr lang="en-US" sz="3200" b="1" dirty="0"/>
              <a:t>, all regions are </a:t>
            </a:r>
            <a:r>
              <a:rPr lang="en-US" sz="3200" b="1" dirty="0">
                <a:solidFill>
                  <a:srgbClr val="FF0000"/>
                </a:solidFill>
              </a:rPr>
              <a:t>Positive</a:t>
            </a:r>
          </a:p>
          <a:p>
            <a:pPr algn="ctr"/>
            <a:endParaRPr lang="en-US" sz="2800" b="1" dirty="0">
              <a:solidFill>
                <a:srgbClr val="FF0000"/>
              </a:solidFill>
            </a:endParaRPr>
          </a:p>
          <a:p>
            <a:pPr algn="ctr"/>
            <a:endParaRPr lang="en-US" sz="2800" b="1" dirty="0">
              <a:solidFill>
                <a:srgbClr val="FF0000"/>
              </a:solidFill>
            </a:endParaRPr>
          </a:p>
          <a:p>
            <a:endParaRPr lang="en-US" sz="800" b="1" dirty="0">
              <a:solidFill>
                <a:srgbClr val="0070C0"/>
              </a:solidFill>
            </a:endParaRPr>
          </a:p>
        </p:txBody>
      </p:sp>
      <p:sp>
        <p:nvSpPr>
          <p:cNvPr id="16" name="Slide Number Placeholder 15"/>
          <p:cNvSpPr>
            <a:spLocks noGrp="1"/>
          </p:cNvSpPr>
          <p:nvPr>
            <p:ph type="sldNum" sz="quarter" idx="12"/>
          </p:nvPr>
        </p:nvSpPr>
        <p:spPr/>
        <p:txBody>
          <a:bodyPr/>
          <a:lstStyle/>
          <a:p>
            <a:fld id="{2CB72A87-7345-401E-B6AD-ABFD61305274}" type="slidenum">
              <a:rPr lang="en-US" smtClean="0"/>
              <a:pPr/>
              <a:t>44</a:t>
            </a:fld>
            <a:endParaRPr lang="en-US"/>
          </a:p>
        </p:txBody>
      </p:sp>
      <p:grpSp>
        <p:nvGrpSpPr>
          <p:cNvPr id="20" name="Group 19"/>
          <p:cNvGrpSpPr/>
          <p:nvPr/>
        </p:nvGrpSpPr>
        <p:grpSpPr>
          <a:xfrm>
            <a:off x="1752600" y="6197026"/>
            <a:ext cx="8458200" cy="584775"/>
            <a:chOff x="0" y="6197025"/>
            <a:chExt cx="9144000" cy="584775"/>
          </a:xfrm>
        </p:grpSpPr>
        <p:sp>
          <p:nvSpPr>
            <p:cNvPr id="21" name="TextBox 20"/>
            <p:cNvSpPr txBox="1"/>
            <p:nvPr/>
          </p:nvSpPr>
          <p:spPr>
            <a:xfrm>
              <a:off x="0" y="6197025"/>
              <a:ext cx="9144000" cy="584775"/>
            </a:xfrm>
            <a:prstGeom prst="rect">
              <a:avLst/>
            </a:prstGeom>
            <a:solidFill>
              <a:schemeClr val="bg1"/>
            </a:solidFill>
          </p:spPr>
          <p:txBody>
            <a:bodyPr wrap="square" rtlCol="0">
              <a:spAutoFit/>
            </a:bodyPr>
            <a:lstStyle/>
            <a:p>
              <a:endParaRPr lang="en-US" sz="3200" dirty="0"/>
            </a:p>
          </p:txBody>
        </p:sp>
        <p:pic>
          <p:nvPicPr>
            <p:cNvPr id="22" name="Picture 2"/>
            <p:cNvPicPr>
              <a:picLocks noChangeAspect="1" noChangeArrowheads="1"/>
            </p:cNvPicPr>
            <p:nvPr/>
          </p:nvPicPr>
          <p:blipFill>
            <a:blip r:embed="rId2" cstate="print"/>
            <a:srcRect/>
            <a:stretch>
              <a:fillRect/>
            </a:stretch>
          </p:blipFill>
          <p:spPr bwMode="auto">
            <a:xfrm>
              <a:off x="369638" y="6248400"/>
              <a:ext cx="1382962" cy="333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3" name="Straight Connector 22"/>
            <p:cNvCxnSpPr/>
            <p:nvPr/>
          </p:nvCxnSpPr>
          <p:spPr>
            <a:xfrm>
              <a:off x="0" y="6781800"/>
              <a:ext cx="9144000" cy="0"/>
            </a:xfrm>
            <a:prstGeom prst="line">
              <a:avLst/>
            </a:prstGeom>
            <a:ln w="69850">
              <a:solidFill>
                <a:srgbClr val="C55E5B"/>
              </a:solidFill>
            </a:ln>
            <a:effectLst>
              <a:outerShdw blurRad="76200" dist="38100" dir="150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3665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Common Questions about A</a:t>
            </a:r>
            <a:r>
              <a:rPr lang="el-GR" sz="3200" dirty="0"/>
              <a:t>β</a:t>
            </a:r>
            <a:r>
              <a:rPr lang="en-US" sz="3200" dirty="0"/>
              <a:t> PET Imaging: Clinical Research to Clinical Practice</a:t>
            </a:r>
          </a:p>
        </p:txBody>
      </p:sp>
      <p:sp>
        <p:nvSpPr>
          <p:cNvPr id="3" name="Content Placeholder 2"/>
          <p:cNvSpPr>
            <a:spLocks noGrp="1"/>
          </p:cNvSpPr>
          <p:nvPr>
            <p:ph idx="1"/>
          </p:nvPr>
        </p:nvSpPr>
        <p:spPr/>
        <p:txBody>
          <a:bodyPr>
            <a:normAutofit/>
          </a:bodyPr>
          <a:lstStyle/>
          <a:p>
            <a:r>
              <a:rPr lang="en-US" dirty="0"/>
              <a:t>Which patients are best evaluated with the test? Will there be reimbursement?</a:t>
            </a:r>
          </a:p>
          <a:p>
            <a:r>
              <a:rPr lang="en-US" dirty="0"/>
              <a:t>What is the role of A</a:t>
            </a:r>
            <a:r>
              <a:rPr lang="el-GR" dirty="0"/>
              <a:t>β</a:t>
            </a:r>
            <a:r>
              <a:rPr lang="en-US" dirty="0"/>
              <a:t> PET in selecting patients for treatment?</a:t>
            </a:r>
          </a:p>
          <a:p>
            <a:r>
              <a:rPr lang="en-US" dirty="0" smtClean="0"/>
              <a:t>What </a:t>
            </a:r>
            <a:r>
              <a:rPr lang="en-US" dirty="0"/>
              <a:t>is the place of image quantitation? </a:t>
            </a:r>
          </a:p>
          <a:p>
            <a:r>
              <a:rPr lang="en-US" dirty="0"/>
              <a:t>Should imaging be used for longitudinal monitoring of patients?</a:t>
            </a:r>
          </a:p>
          <a:p>
            <a:endParaRPr lang="en-US" dirty="0"/>
          </a:p>
        </p:txBody>
      </p:sp>
      <p:cxnSp>
        <p:nvCxnSpPr>
          <p:cNvPr id="5" name="Straight Connector 4"/>
          <p:cNvCxnSpPr/>
          <p:nvPr/>
        </p:nvCxnSpPr>
        <p:spPr>
          <a:xfrm flipV="1">
            <a:off x="838200" y="1506218"/>
            <a:ext cx="10331548" cy="281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714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In Clinical Practice…</a:t>
            </a:r>
          </a:p>
        </p:txBody>
      </p:sp>
      <p:sp>
        <p:nvSpPr>
          <p:cNvPr id="3" name="Content Placeholder 2"/>
          <p:cNvSpPr>
            <a:spLocks noGrp="1"/>
          </p:cNvSpPr>
          <p:nvPr>
            <p:ph sz="quarter" idx="1"/>
          </p:nvPr>
        </p:nvSpPr>
        <p:spPr/>
        <p:txBody>
          <a:bodyPr>
            <a:normAutofit/>
          </a:bodyPr>
          <a:lstStyle/>
          <a:p>
            <a:pPr marL="365760" indent="-365760">
              <a:buFont typeface="+mj-lt"/>
              <a:buAutoNum type="alphaUcPeriod"/>
            </a:pPr>
            <a:r>
              <a:rPr lang="en-US" dirty="0"/>
              <a:t>Major goal is to identify whether a patient </a:t>
            </a:r>
            <a:br>
              <a:rPr lang="en-US" dirty="0"/>
            </a:br>
            <a:r>
              <a:rPr lang="en-US" dirty="0"/>
              <a:t>has dementia</a:t>
            </a:r>
          </a:p>
          <a:p>
            <a:pPr marL="0" indent="0">
              <a:buNone/>
            </a:pPr>
            <a:endParaRPr lang="en-US" dirty="0"/>
          </a:p>
          <a:p>
            <a:pPr marL="0" indent="0">
              <a:buNone/>
            </a:pPr>
            <a:r>
              <a:rPr lang="en-US" dirty="0"/>
              <a:t>or </a:t>
            </a:r>
          </a:p>
          <a:p>
            <a:pPr marL="0" indent="0">
              <a:buNone/>
            </a:pPr>
            <a:endParaRPr lang="en-US" dirty="0"/>
          </a:p>
          <a:p>
            <a:pPr marL="365760" indent="-365760">
              <a:buFont typeface="+mj-lt"/>
              <a:buAutoNum type="alphaUcPeriod" startAt="2"/>
            </a:pPr>
            <a:r>
              <a:rPr lang="en-US" dirty="0"/>
              <a:t>Major goal is to determine the cause of a patient’s cognitive deficits</a:t>
            </a:r>
          </a:p>
        </p:txBody>
      </p:sp>
      <p:sp>
        <p:nvSpPr>
          <p:cNvPr id="4" name="TextBox 3"/>
          <p:cNvSpPr txBox="1"/>
          <p:nvPr/>
        </p:nvSpPr>
        <p:spPr>
          <a:xfrm>
            <a:off x="1981200" y="6488669"/>
            <a:ext cx="1548822" cy="246221"/>
          </a:xfrm>
          <a:prstGeom prst="rect">
            <a:avLst/>
          </a:prstGeom>
          <a:noFill/>
        </p:spPr>
        <p:txBody>
          <a:bodyPr wrap="none" rtlCol="0">
            <a:spAutoFit/>
          </a:bodyPr>
          <a:lstStyle/>
          <a:p>
            <a:r>
              <a:rPr lang="en-US" sz="1000" dirty="0">
                <a:ea typeface="Verdana" pitchFamily="34" charset="0"/>
                <a:cs typeface="Arial" pitchFamily="34" charset="0"/>
              </a:rPr>
              <a:t>Courtesy Dr. Norm Foster.</a:t>
            </a:r>
          </a:p>
        </p:txBody>
      </p:sp>
      <p:sp>
        <p:nvSpPr>
          <p:cNvPr id="5" name="Slide Number Placeholder 4"/>
          <p:cNvSpPr>
            <a:spLocks noGrp="1"/>
          </p:cNvSpPr>
          <p:nvPr>
            <p:ph type="sldNum" sz="quarter" idx="12"/>
          </p:nvPr>
        </p:nvSpPr>
        <p:spPr>
          <a:xfrm>
            <a:off x="8534400" y="6492876"/>
            <a:ext cx="2133600" cy="365125"/>
          </a:xfrm>
        </p:spPr>
        <p:txBody>
          <a:bodyPr/>
          <a:lstStyle/>
          <a:p>
            <a:fld id="{18CCA1C8-02BB-4ADE-822A-BFC6D67BEB42}" type="slidenum">
              <a:rPr lang="en-US" smtClean="0">
                <a:solidFill>
                  <a:prstClr val="black">
                    <a:tint val="75000"/>
                  </a:prstClr>
                </a:solidFill>
              </a:rPr>
              <a:pPr/>
              <a:t>46</a:t>
            </a:fld>
            <a:endParaRPr lang="en-US" dirty="0">
              <a:solidFill>
                <a:prstClr val="black">
                  <a:tint val="75000"/>
                </a:prstClr>
              </a:solidFill>
            </a:endParaRPr>
          </a:p>
        </p:txBody>
      </p:sp>
      <p:sp>
        <p:nvSpPr>
          <p:cNvPr id="8" name="Oval 7"/>
          <p:cNvSpPr/>
          <p:nvPr/>
        </p:nvSpPr>
        <p:spPr>
          <a:xfrm>
            <a:off x="1676400" y="6553200"/>
            <a:ext cx="228600" cy="228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838200" y="1506218"/>
            <a:ext cx="10331548" cy="281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455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In Clinical </a:t>
            </a:r>
            <a:r>
              <a:rPr lang="en-US" dirty="0"/>
              <a:t>Practice (cont.)…</a:t>
            </a:r>
            <a:endParaRPr lang="en-US" sz="3600" b="1" dirty="0"/>
          </a:p>
        </p:txBody>
      </p:sp>
      <p:sp>
        <p:nvSpPr>
          <p:cNvPr id="3" name="Content Placeholder 2"/>
          <p:cNvSpPr>
            <a:spLocks noGrp="1"/>
          </p:cNvSpPr>
          <p:nvPr>
            <p:ph sz="quarter" idx="1"/>
          </p:nvPr>
        </p:nvSpPr>
        <p:spPr/>
        <p:txBody>
          <a:bodyPr>
            <a:normAutofit/>
          </a:bodyPr>
          <a:lstStyle/>
          <a:p>
            <a:pPr marL="514350" indent="-514350">
              <a:buFont typeface="+mj-lt"/>
              <a:buAutoNum type="alphaUcPeriod"/>
            </a:pPr>
            <a:r>
              <a:rPr lang="en-US" dirty="0"/>
              <a:t>A clinician treats all patients with neurodegenerative dementia the same way, irrespective of the cause of dementia</a:t>
            </a:r>
          </a:p>
          <a:p>
            <a:pPr marL="0" indent="0">
              <a:buNone/>
            </a:pPr>
            <a:endParaRPr lang="en-US" dirty="0"/>
          </a:p>
          <a:p>
            <a:pPr marL="0" indent="0">
              <a:buNone/>
            </a:pPr>
            <a:r>
              <a:rPr lang="en-US" dirty="0"/>
              <a:t>or </a:t>
            </a:r>
          </a:p>
          <a:p>
            <a:pPr marL="0" indent="0">
              <a:buNone/>
            </a:pPr>
            <a:endParaRPr lang="en-US" dirty="0"/>
          </a:p>
          <a:p>
            <a:pPr marL="514350" indent="-514350">
              <a:buFont typeface="+mj-lt"/>
              <a:buAutoNum type="alphaUcPeriod" startAt="2"/>
            </a:pPr>
            <a:r>
              <a:rPr lang="en-US" dirty="0"/>
              <a:t>A clinician treats patients with neurodegenerative dementia differently, depending upon the cause</a:t>
            </a:r>
          </a:p>
        </p:txBody>
      </p:sp>
      <p:sp>
        <p:nvSpPr>
          <p:cNvPr id="6" name="Slide Number Placeholder 5"/>
          <p:cNvSpPr>
            <a:spLocks noGrp="1"/>
          </p:cNvSpPr>
          <p:nvPr>
            <p:ph type="sldNum" sz="quarter" idx="12"/>
          </p:nvPr>
        </p:nvSpPr>
        <p:spPr>
          <a:xfrm>
            <a:off x="8534400" y="6492876"/>
            <a:ext cx="2133600" cy="365125"/>
          </a:xfrm>
        </p:spPr>
        <p:txBody>
          <a:bodyPr/>
          <a:lstStyle/>
          <a:p>
            <a:fld id="{18CCA1C8-02BB-4ADE-822A-BFC6D67BEB42}" type="slidenum">
              <a:rPr lang="en-US" smtClean="0">
                <a:solidFill>
                  <a:prstClr val="black">
                    <a:tint val="75000"/>
                  </a:prstClr>
                </a:solidFill>
              </a:rPr>
              <a:pPr/>
              <a:t>47</a:t>
            </a:fld>
            <a:endParaRPr lang="en-US">
              <a:solidFill>
                <a:prstClr val="black">
                  <a:tint val="75000"/>
                </a:prstClr>
              </a:solidFill>
            </a:endParaRPr>
          </a:p>
        </p:txBody>
      </p:sp>
      <p:sp>
        <p:nvSpPr>
          <p:cNvPr id="7" name="TextBox 6"/>
          <p:cNvSpPr txBox="1"/>
          <p:nvPr/>
        </p:nvSpPr>
        <p:spPr>
          <a:xfrm>
            <a:off x="1981200" y="6488669"/>
            <a:ext cx="1548822" cy="246221"/>
          </a:xfrm>
          <a:prstGeom prst="rect">
            <a:avLst/>
          </a:prstGeom>
          <a:noFill/>
        </p:spPr>
        <p:txBody>
          <a:bodyPr wrap="none" rtlCol="0">
            <a:spAutoFit/>
          </a:bodyPr>
          <a:lstStyle/>
          <a:p>
            <a:r>
              <a:rPr lang="en-US" sz="1000" dirty="0">
                <a:ea typeface="Verdana" pitchFamily="34" charset="0"/>
                <a:cs typeface="Arial" pitchFamily="34" charset="0"/>
              </a:rPr>
              <a:t>Courtesy Dr. Norm Foster.</a:t>
            </a:r>
          </a:p>
        </p:txBody>
      </p:sp>
      <p:sp>
        <p:nvSpPr>
          <p:cNvPr id="9" name="Oval 8"/>
          <p:cNvSpPr/>
          <p:nvPr/>
        </p:nvSpPr>
        <p:spPr>
          <a:xfrm>
            <a:off x="1676400" y="6553200"/>
            <a:ext cx="228600" cy="228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838200" y="1506218"/>
            <a:ext cx="10331548" cy="281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615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Preamble to Appropriate Use Criteria</a:t>
            </a:r>
          </a:p>
        </p:txBody>
      </p:sp>
      <p:sp>
        <p:nvSpPr>
          <p:cNvPr id="3" name="Content Placeholder 2"/>
          <p:cNvSpPr>
            <a:spLocks noGrp="1"/>
          </p:cNvSpPr>
          <p:nvPr>
            <p:ph sz="quarter" idx="1"/>
          </p:nvPr>
        </p:nvSpPr>
        <p:spPr>
          <a:xfrm>
            <a:off x="1981200" y="3246438"/>
            <a:ext cx="8229600" cy="3001963"/>
          </a:xfrm>
        </p:spPr>
        <p:txBody>
          <a:bodyPr>
            <a:normAutofit/>
          </a:bodyPr>
          <a:lstStyle/>
          <a:p>
            <a:pPr marL="0" indent="0">
              <a:buNone/>
            </a:pPr>
            <a:r>
              <a:rPr lang="en-US" dirty="0"/>
              <a:t>Therefore, if answer A to </a:t>
            </a:r>
            <a:r>
              <a:rPr lang="en-US" u="sng" dirty="0"/>
              <a:t>either</a:t>
            </a:r>
            <a:r>
              <a:rPr lang="en-US" dirty="0"/>
              <a:t> question is true, there is no reason to order amyloid PET imaging</a:t>
            </a:r>
          </a:p>
          <a:p>
            <a:pPr lvl="1"/>
            <a:r>
              <a:rPr lang="en-US" dirty="0"/>
              <a:t>Amyloid imaging cannot determine whether a patient </a:t>
            </a:r>
            <a:br>
              <a:rPr lang="en-US" dirty="0"/>
            </a:br>
            <a:r>
              <a:rPr lang="en-US" dirty="0"/>
              <a:t>has dementia</a:t>
            </a:r>
          </a:p>
          <a:p>
            <a:pPr lvl="1"/>
            <a:r>
              <a:rPr lang="en-US" dirty="0"/>
              <a:t>Does cause of dementia really not matter?</a:t>
            </a:r>
          </a:p>
          <a:p>
            <a:pPr lvl="1"/>
            <a:endParaRPr lang="en-US" dirty="0"/>
          </a:p>
          <a:p>
            <a:endParaRPr lang="en-US" dirty="0"/>
          </a:p>
        </p:txBody>
      </p:sp>
      <p:sp>
        <p:nvSpPr>
          <p:cNvPr id="6" name="Slide Number Placeholder 5"/>
          <p:cNvSpPr>
            <a:spLocks noGrp="1"/>
          </p:cNvSpPr>
          <p:nvPr>
            <p:ph type="sldNum" sz="quarter" idx="12"/>
          </p:nvPr>
        </p:nvSpPr>
        <p:spPr>
          <a:xfrm>
            <a:off x="8534400" y="6492876"/>
            <a:ext cx="2133600" cy="365125"/>
          </a:xfrm>
        </p:spPr>
        <p:txBody>
          <a:bodyPr/>
          <a:lstStyle/>
          <a:p>
            <a:fld id="{18CCA1C8-02BB-4ADE-822A-BFC6D67BEB42}" type="slidenum">
              <a:rPr lang="en-US" smtClean="0">
                <a:solidFill>
                  <a:prstClr val="black">
                    <a:tint val="75000"/>
                  </a:prstClr>
                </a:solidFill>
              </a:rPr>
              <a:pPr/>
              <a:t>48</a:t>
            </a:fld>
            <a:endParaRPr lang="en-US" dirty="0">
              <a:solidFill>
                <a:prstClr val="black">
                  <a:tint val="75000"/>
                </a:prstClr>
              </a:solidFill>
            </a:endParaRPr>
          </a:p>
        </p:txBody>
      </p:sp>
      <p:sp>
        <p:nvSpPr>
          <p:cNvPr id="7" name="TextBox 6"/>
          <p:cNvSpPr txBox="1"/>
          <p:nvPr/>
        </p:nvSpPr>
        <p:spPr>
          <a:xfrm>
            <a:off x="2324100" y="1752601"/>
            <a:ext cx="7543800" cy="1200329"/>
          </a:xfrm>
          <a:prstGeom prst="rect">
            <a:avLst/>
          </a:prstGeom>
          <a:solidFill>
            <a:schemeClr val="accent1">
              <a:lumMod val="20000"/>
              <a:lumOff val="80000"/>
            </a:schemeClr>
          </a:solidFill>
        </p:spPr>
        <p:txBody>
          <a:bodyPr wrap="square" rtlCol="0">
            <a:spAutoFit/>
          </a:bodyPr>
          <a:lstStyle/>
          <a:p>
            <a:r>
              <a:rPr lang="en-US" sz="2400" dirty="0"/>
              <a:t>“…when knowledge of the presence or absence of </a:t>
            </a:r>
            <a:r>
              <a:rPr lang="en-US" sz="2400" dirty="0" err="1"/>
              <a:t>Aβ</a:t>
            </a:r>
            <a:r>
              <a:rPr lang="en-US" sz="2400" dirty="0"/>
              <a:t> pathology is expected to increase diagnostic certainty </a:t>
            </a:r>
            <a:br>
              <a:rPr lang="en-US" sz="2400" dirty="0"/>
            </a:br>
            <a:r>
              <a:rPr lang="en-US" sz="2400" u="sng" dirty="0"/>
              <a:t>and</a:t>
            </a:r>
            <a:r>
              <a:rPr lang="en-US" sz="2400" dirty="0"/>
              <a:t> alter management.”</a:t>
            </a:r>
          </a:p>
        </p:txBody>
      </p:sp>
      <p:sp>
        <p:nvSpPr>
          <p:cNvPr id="8" name="TextBox 7"/>
          <p:cNvSpPr txBox="1"/>
          <p:nvPr/>
        </p:nvSpPr>
        <p:spPr>
          <a:xfrm>
            <a:off x="1981200" y="6488669"/>
            <a:ext cx="1548822" cy="246221"/>
          </a:xfrm>
          <a:prstGeom prst="rect">
            <a:avLst/>
          </a:prstGeom>
          <a:noFill/>
        </p:spPr>
        <p:txBody>
          <a:bodyPr wrap="none" rtlCol="0">
            <a:spAutoFit/>
          </a:bodyPr>
          <a:lstStyle/>
          <a:p>
            <a:r>
              <a:rPr lang="en-US" sz="1000" dirty="0">
                <a:ea typeface="Verdana" pitchFamily="34" charset="0"/>
                <a:cs typeface="Arial" pitchFamily="34" charset="0"/>
              </a:rPr>
              <a:t>Courtesy Dr. Norm Foster.</a:t>
            </a:r>
          </a:p>
        </p:txBody>
      </p:sp>
      <p:sp>
        <p:nvSpPr>
          <p:cNvPr id="10" name="Oval 9"/>
          <p:cNvSpPr/>
          <p:nvPr/>
        </p:nvSpPr>
        <p:spPr>
          <a:xfrm>
            <a:off x="1676400" y="6553200"/>
            <a:ext cx="228600" cy="228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838200" y="1435878"/>
            <a:ext cx="10331548" cy="281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461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Appropriate Use of Amyloid PET </a:t>
            </a:r>
          </a:p>
        </p:txBody>
      </p:sp>
      <p:sp>
        <p:nvSpPr>
          <p:cNvPr id="6" name="Content Placeholder 5"/>
          <p:cNvSpPr>
            <a:spLocks noGrp="1"/>
          </p:cNvSpPr>
          <p:nvPr>
            <p:ph idx="1"/>
          </p:nvPr>
        </p:nvSpPr>
        <p:spPr/>
        <p:txBody>
          <a:bodyPr>
            <a:normAutofit/>
          </a:bodyPr>
          <a:lstStyle/>
          <a:p>
            <a:pPr marL="514350" indent="-514350">
              <a:buFont typeface="+mj-lt"/>
              <a:buAutoNum type="arabicPeriod"/>
            </a:pPr>
            <a:r>
              <a:rPr lang="en-US" dirty="0"/>
              <a:t>Patients with persistent or progressive </a:t>
            </a:r>
            <a:br>
              <a:rPr lang="en-US" dirty="0"/>
            </a:br>
            <a:r>
              <a:rPr lang="en-US" dirty="0"/>
              <a:t>unexplained MCI</a:t>
            </a:r>
          </a:p>
          <a:p>
            <a:pPr marL="514350" indent="-514350">
              <a:buFont typeface="+mj-lt"/>
              <a:buAutoNum type="arabicPeriod"/>
            </a:pPr>
            <a:r>
              <a:rPr lang="en-US" dirty="0"/>
              <a:t>Patients satisfying core clinical criteria for possible AD because of unclear clinical presentation, either an atypical clinical course or an etiologically mixed presentation</a:t>
            </a:r>
          </a:p>
          <a:p>
            <a:pPr marL="514350" indent="-514350">
              <a:buFont typeface="+mj-lt"/>
              <a:buAutoNum type="arabicPeriod"/>
            </a:pPr>
            <a:r>
              <a:rPr lang="en-US" dirty="0"/>
              <a:t>Patients with progressive dementia and atypically early age of onset (usually defined as 65 years or younger in age) </a:t>
            </a:r>
          </a:p>
        </p:txBody>
      </p:sp>
      <p:sp>
        <p:nvSpPr>
          <p:cNvPr id="8" name="Rectangle 7"/>
          <p:cNvSpPr/>
          <p:nvPr/>
        </p:nvSpPr>
        <p:spPr>
          <a:xfrm>
            <a:off x="2057400" y="6540467"/>
            <a:ext cx="7772400" cy="246221"/>
          </a:xfrm>
          <a:prstGeom prst="rect">
            <a:avLst/>
          </a:prstGeom>
        </p:spPr>
        <p:txBody>
          <a:bodyPr wrap="square">
            <a:spAutoFit/>
          </a:bodyPr>
          <a:lstStyle/>
          <a:p>
            <a:pPr indent="-228600"/>
            <a:r>
              <a:rPr lang="en-US" sz="1000" dirty="0">
                <a:ea typeface="Verdana" pitchFamily="34" charset="0"/>
                <a:cs typeface="Arial" pitchFamily="34" charset="0"/>
              </a:rPr>
              <a:t>Johnson KA, et al. </a:t>
            </a:r>
            <a:r>
              <a:rPr lang="de-DE" sz="1000" i="1" dirty="0">
                <a:cs typeface="Arial" pitchFamily="34" charset="0"/>
              </a:rPr>
              <a:t>Alzheimers Dement</a:t>
            </a:r>
            <a:r>
              <a:rPr lang="de-DE" sz="1000" dirty="0">
                <a:cs typeface="Arial" pitchFamily="34" charset="0"/>
              </a:rPr>
              <a:t>. 2013;9(1):</a:t>
            </a:r>
            <a:r>
              <a:rPr lang="en-US" sz="1000" dirty="0"/>
              <a:t>e-1-16.</a:t>
            </a:r>
            <a:endParaRPr lang="en-US" sz="1000" i="1" dirty="0">
              <a:ea typeface="Verdana" pitchFamily="34" charset="0"/>
              <a:cs typeface="Arial" pitchFamily="34" charset="0"/>
            </a:endParaRPr>
          </a:p>
        </p:txBody>
      </p:sp>
      <p:sp>
        <p:nvSpPr>
          <p:cNvPr id="5" name="Slide Number Placeholder 4"/>
          <p:cNvSpPr>
            <a:spLocks noGrp="1"/>
          </p:cNvSpPr>
          <p:nvPr>
            <p:ph type="sldNum" sz="quarter" idx="12"/>
          </p:nvPr>
        </p:nvSpPr>
        <p:spPr>
          <a:xfrm>
            <a:off x="8534400" y="6492876"/>
            <a:ext cx="2133600" cy="365125"/>
          </a:xfrm>
        </p:spPr>
        <p:txBody>
          <a:bodyPr/>
          <a:lstStyle/>
          <a:p>
            <a:fld id="{18CCA1C8-02BB-4ADE-822A-BFC6D67BEB42}" type="slidenum">
              <a:rPr lang="en-US" smtClean="0">
                <a:solidFill>
                  <a:prstClr val="black">
                    <a:tint val="75000"/>
                  </a:prstClr>
                </a:solidFill>
              </a:rPr>
              <a:pPr/>
              <a:t>49</a:t>
            </a:fld>
            <a:endParaRPr lang="en-US">
              <a:solidFill>
                <a:prstClr val="black">
                  <a:tint val="75000"/>
                </a:prstClr>
              </a:solidFill>
            </a:endParaRPr>
          </a:p>
        </p:txBody>
      </p:sp>
      <p:sp>
        <p:nvSpPr>
          <p:cNvPr id="9" name="Oval 8"/>
          <p:cNvSpPr/>
          <p:nvPr/>
        </p:nvSpPr>
        <p:spPr>
          <a:xfrm>
            <a:off x="1676400" y="6553200"/>
            <a:ext cx="228600" cy="228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838200" y="1506218"/>
            <a:ext cx="10331548" cy="281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304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855637" y="-108094"/>
            <a:ext cx="8042276" cy="1336956"/>
          </a:xfrm>
        </p:spPr>
        <p:txBody>
          <a:bodyPr/>
          <a:lstStyle/>
          <a:p>
            <a:pPr eaLnBrk="1" hangingPunct="1">
              <a:defRPr/>
            </a:pPr>
            <a:r>
              <a:rPr lang="en-US" sz="4000" dirty="0">
                <a:solidFill>
                  <a:schemeClr val="folHlink"/>
                </a:solidFill>
                <a:latin typeface="Arial" charset="0"/>
                <a:ea typeface="ＭＳ Ｐゴシック" charset="0"/>
                <a:cs typeface="ＭＳ Ｐゴシック" charset="0"/>
              </a:rPr>
              <a:t>Alzheimer</a:t>
            </a:r>
            <a:r>
              <a:rPr lang="ja-JP" altLang="en-US" sz="4000" dirty="0">
                <a:solidFill>
                  <a:schemeClr val="folHlink"/>
                </a:solidFill>
                <a:latin typeface="Arial" charset="0"/>
                <a:ea typeface="ＭＳ Ｐゴシック" charset="0"/>
                <a:cs typeface="ＭＳ Ｐゴシック" charset="0"/>
              </a:rPr>
              <a:t>’</a:t>
            </a:r>
            <a:r>
              <a:rPr lang="en-US" sz="4000" dirty="0">
                <a:solidFill>
                  <a:schemeClr val="folHlink"/>
                </a:solidFill>
                <a:latin typeface="Arial" charset="0"/>
                <a:ea typeface="ＭＳ Ｐゴシック" charset="0"/>
                <a:cs typeface="ＭＳ Ｐゴシック" charset="0"/>
              </a:rPr>
              <a:t>s Disease Symptoms</a:t>
            </a:r>
          </a:p>
        </p:txBody>
      </p:sp>
      <p:sp>
        <p:nvSpPr>
          <p:cNvPr id="107523" name="Rectangle 3"/>
          <p:cNvSpPr>
            <a:spLocks noGrp="1" noChangeArrowheads="1"/>
          </p:cNvSpPr>
          <p:nvPr>
            <p:ph type="body" idx="1"/>
          </p:nvPr>
        </p:nvSpPr>
        <p:spPr>
          <a:xfrm>
            <a:off x="2514600" y="1447800"/>
            <a:ext cx="7315200" cy="4876800"/>
          </a:xfrm>
        </p:spPr>
        <p:txBody>
          <a:bodyPr>
            <a:normAutofit/>
          </a:bodyPr>
          <a:lstStyle/>
          <a:p>
            <a:pPr eaLnBrk="1" hangingPunct="1">
              <a:defRPr/>
            </a:pPr>
            <a:r>
              <a:rPr lang="en-US" sz="3000">
                <a:latin typeface="Arial" charset="0"/>
                <a:ea typeface="ＭＳ Ｐゴシック" charset="0"/>
                <a:cs typeface="ＭＳ Ｐゴシック" charset="0"/>
              </a:rPr>
              <a:t>Impaired memory and thinking</a:t>
            </a:r>
          </a:p>
          <a:p>
            <a:pPr eaLnBrk="1" hangingPunct="1">
              <a:defRPr/>
            </a:pPr>
            <a:r>
              <a:rPr lang="en-US" sz="3000">
                <a:latin typeface="Arial" charset="0"/>
                <a:ea typeface="ＭＳ Ｐゴシック" charset="0"/>
                <a:cs typeface="ＭＳ Ｐゴシック" charset="0"/>
              </a:rPr>
              <a:t>Disorientation and confusion</a:t>
            </a:r>
          </a:p>
          <a:p>
            <a:pPr eaLnBrk="1" hangingPunct="1">
              <a:defRPr/>
            </a:pPr>
            <a:r>
              <a:rPr lang="en-US" sz="3000">
                <a:latin typeface="Arial" charset="0"/>
                <a:ea typeface="ＭＳ Ｐゴシック" charset="0"/>
                <a:cs typeface="ＭＳ Ｐゴシック" charset="0"/>
              </a:rPr>
              <a:t>Difficulty with abstract concepts</a:t>
            </a:r>
          </a:p>
          <a:p>
            <a:pPr eaLnBrk="1" hangingPunct="1">
              <a:defRPr/>
            </a:pPr>
            <a:r>
              <a:rPr lang="en-US" sz="3000">
                <a:latin typeface="Arial" charset="0"/>
                <a:ea typeface="ＭＳ Ｐゴシック" charset="0"/>
                <a:cs typeface="ＭＳ Ｐゴシック" charset="0"/>
              </a:rPr>
              <a:t>Behavior and/or personality changes</a:t>
            </a:r>
          </a:p>
          <a:p>
            <a:pPr eaLnBrk="1" hangingPunct="1">
              <a:defRPr/>
            </a:pPr>
            <a:r>
              <a:rPr lang="en-US" sz="3000">
                <a:latin typeface="Arial" charset="0"/>
                <a:ea typeface="ＭＳ Ｐゴシック" charset="0"/>
                <a:cs typeface="ＭＳ Ｐゴシック" charset="0"/>
              </a:rPr>
              <a:t>Loss of judgment</a:t>
            </a:r>
          </a:p>
          <a:p>
            <a:pPr eaLnBrk="1" hangingPunct="1">
              <a:defRPr/>
            </a:pPr>
            <a:r>
              <a:rPr lang="en-US" sz="3000">
                <a:latin typeface="Arial" charset="0"/>
                <a:ea typeface="ＭＳ Ｐゴシック" charset="0"/>
                <a:cs typeface="ＭＳ Ｐゴシック" charset="0"/>
              </a:rPr>
              <a:t>Impaired communication and language</a:t>
            </a:r>
          </a:p>
          <a:p>
            <a:pPr eaLnBrk="1" hangingPunct="1">
              <a:defRPr/>
            </a:pPr>
            <a:r>
              <a:rPr lang="en-US" sz="3000">
                <a:latin typeface="Arial" charset="0"/>
                <a:ea typeface="ＭＳ Ｐゴシック" charset="0"/>
                <a:cs typeface="ＭＳ Ｐゴシック" charset="0"/>
              </a:rPr>
              <a:t>Loss of motivation or initiative</a:t>
            </a:r>
          </a:p>
          <a:p>
            <a:pPr eaLnBrk="1" hangingPunct="1">
              <a:defRPr/>
            </a:pPr>
            <a:r>
              <a:rPr lang="en-US" sz="3000">
                <a:latin typeface="Arial" charset="0"/>
                <a:ea typeface="ＭＳ Ｐゴシック" charset="0"/>
                <a:cs typeface="ＭＳ Ｐゴシック" charset="0"/>
              </a:rPr>
              <a:t>Changes in sleep patterns</a:t>
            </a:r>
          </a:p>
        </p:txBody>
      </p:sp>
      <p:sp>
        <p:nvSpPr>
          <p:cNvPr id="2" name="TextBox 1"/>
          <p:cNvSpPr txBox="1"/>
          <p:nvPr/>
        </p:nvSpPr>
        <p:spPr>
          <a:xfrm>
            <a:off x="-801666" y="621291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380087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Inappropriate Use of Amyloid PET   </a:t>
            </a:r>
          </a:p>
        </p:txBody>
      </p:sp>
      <p:sp>
        <p:nvSpPr>
          <p:cNvPr id="6" name="Content Placeholder 5"/>
          <p:cNvSpPr>
            <a:spLocks noGrp="1"/>
          </p:cNvSpPr>
          <p:nvPr>
            <p:ph idx="1"/>
          </p:nvPr>
        </p:nvSpPr>
        <p:spPr>
          <a:xfrm>
            <a:off x="1981200" y="1874838"/>
            <a:ext cx="8229600" cy="4525963"/>
          </a:xfrm>
        </p:spPr>
        <p:txBody>
          <a:bodyPr>
            <a:normAutofit fontScale="92500" lnSpcReduction="20000"/>
          </a:bodyPr>
          <a:lstStyle/>
          <a:p>
            <a:pPr marL="514350" indent="-514350">
              <a:buFont typeface="+mj-lt"/>
              <a:buAutoNum type="arabicPeriod"/>
            </a:pPr>
            <a:r>
              <a:rPr lang="en-US" dirty="0"/>
              <a:t>Patients with core clinical criteria for probable AD with typical age of onset</a:t>
            </a:r>
          </a:p>
          <a:p>
            <a:pPr marL="514350" indent="-514350">
              <a:buFont typeface="+mj-lt"/>
              <a:buAutoNum type="arabicPeriod"/>
            </a:pPr>
            <a:r>
              <a:rPr lang="en-US" dirty="0"/>
              <a:t>To determine dementia severity</a:t>
            </a:r>
          </a:p>
          <a:p>
            <a:pPr marL="514350" indent="-514350">
              <a:buFont typeface="+mj-lt"/>
              <a:buAutoNum type="arabicPeriod"/>
            </a:pPr>
            <a:r>
              <a:rPr lang="en-US" dirty="0"/>
              <a:t>Based solely on a positive family history of dementia or presence of </a:t>
            </a:r>
            <a:r>
              <a:rPr lang="en-US" dirty="0" err="1"/>
              <a:t>apolipoprotein</a:t>
            </a:r>
            <a:r>
              <a:rPr lang="en-US" dirty="0"/>
              <a:t> E (</a:t>
            </a:r>
            <a:r>
              <a:rPr lang="en-US" dirty="0" err="1"/>
              <a:t>ApoE</a:t>
            </a:r>
            <a:r>
              <a:rPr lang="en-US" dirty="0"/>
              <a:t>) ɛ4</a:t>
            </a:r>
          </a:p>
          <a:p>
            <a:pPr marL="514350" indent="-514350">
              <a:buFont typeface="+mj-lt"/>
              <a:buAutoNum type="arabicPeriod"/>
            </a:pPr>
            <a:r>
              <a:rPr lang="en-US" dirty="0"/>
              <a:t>Patients with a cognitive complaint that is unconfirmed on </a:t>
            </a:r>
            <a:br>
              <a:rPr lang="en-US" dirty="0"/>
            </a:br>
            <a:r>
              <a:rPr lang="en-US" dirty="0"/>
              <a:t>clinical examination</a:t>
            </a:r>
          </a:p>
          <a:p>
            <a:pPr marL="514350" indent="-514350">
              <a:buFont typeface="+mj-lt"/>
              <a:buAutoNum type="arabicPeriod"/>
            </a:pPr>
            <a:r>
              <a:rPr lang="en-US" dirty="0"/>
              <a:t> In lieu of genotyping for suspected </a:t>
            </a:r>
            <a:r>
              <a:rPr lang="en-US" dirty="0" err="1"/>
              <a:t>autosomal</a:t>
            </a:r>
            <a:r>
              <a:rPr lang="en-US" dirty="0"/>
              <a:t> mutation carriers</a:t>
            </a:r>
          </a:p>
          <a:p>
            <a:pPr marL="514350" indent="-514350">
              <a:buFont typeface="+mj-lt"/>
              <a:buAutoNum type="arabicPeriod"/>
            </a:pPr>
            <a:r>
              <a:rPr lang="en-US" dirty="0"/>
              <a:t>In asymptomatic individuals</a:t>
            </a:r>
          </a:p>
          <a:p>
            <a:pPr marL="514350" indent="-514350">
              <a:buFont typeface="+mj-lt"/>
              <a:buAutoNum type="arabicPeriod"/>
            </a:pPr>
            <a:r>
              <a:rPr lang="en-US" dirty="0"/>
              <a:t>Nonmedical use (</a:t>
            </a:r>
            <a:r>
              <a:rPr lang="en-US" dirty="0" err="1"/>
              <a:t>eg</a:t>
            </a:r>
            <a:r>
              <a:rPr lang="en-US" dirty="0"/>
              <a:t>, legal, insurance coverage, or </a:t>
            </a:r>
            <a:br>
              <a:rPr lang="en-US" dirty="0"/>
            </a:br>
            <a:r>
              <a:rPr lang="en-US" dirty="0"/>
              <a:t>employment screening) </a:t>
            </a:r>
          </a:p>
        </p:txBody>
      </p:sp>
      <p:sp>
        <p:nvSpPr>
          <p:cNvPr id="7" name="Rectangle 6"/>
          <p:cNvSpPr/>
          <p:nvPr/>
        </p:nvSpPr>
        <p:spPr>
          <a:xfrm>
            <a:off x="2133600" y="6477001"/>
            <a:ext cx="7332645" cy="246221"/>
          </a:xfrm>
          <a:prstGeom prst="rect">
            <a:avLst/>
          </a:prstGeom>
        </p:spPr>
        <p:txBody>
          <a:bodyPr wrap="square">
            <a:spAutoFit/>
          </a:bodyPr>
          <a:lstStyle/>
          <a:p>
            <a:pPr indent="-228600"/>
            <a:r>
              <a:rPr lang="en-US" sz="1000" dirty="0">
                <a:ea typeface="Verdana" pitchFamily="34" charset="0"/>
                <a:cs typeface="Arial" pitchFamily="34" charset="0"/>
              </a:rPr>
              <a:t>Johnson KA, et al. </a:t>
            </a:r>
            <a:r>
              <a:rPr lang="de-DE" sz="1000" i="1" dirty="0">
                <a:cs typeface="Arial" pitchFamily="34" charset="0"/>
              </a:rPr>
              <a:t>Alzheimers Dement</a:t>
            </a:r>
            <a:r>
              <a:rPr lang="de-DE" sz="1000" dirty="0">
                <a:cs typeface="Arial" pitchFamily="34" charset="0"/>
              </a:rPr>
              <a:t>. 2013;9(1):</a:t>
            </a:r>
            <a:r>
              <a:rPr lang="en-US" sz="1000" dirty="0"/>
              <a:t>e-1-16.</a:t>
            </a:r>
            <a:endParaRPr lang="en-US" sz="1000" i="1" dirty="0">
              <a:ea typeface="Verdana" pitchFamily="34" charset="0"/>
              <a:cs typeface="Arial" pitchFamily="34" charset="0"/>
            </a:endParaRPr>
          </a:p>
        </p:txBody>
      </p:sp>
      <p:sp>
        <p:nvSpPr>
          <p:cNvPr id="5" name="Slide Number Placeholder 4"/>
          <p:cNvSpPr>
            <a:spLocks noGrp="1"/>
          </p:cNvSpPr>
          <p:nvPr>
            <p:ph type="sldNum" sz="quarter" idx="12"/>
          </p:nvPr>
        </p:nvSpPr>
        <p:spPr>
          <a:xfrm>
            <a:off x="8534400" y="6492876"/>
            <a:ext cx="2133600" cy="365125"/>
          </a:xfrm>
        </p:spPr>
        <p:txBody>
          <a:bodyPr/>
          <a:lstStyle/>
          <a:p>
            <a:fld id="{18CCA1C8-02BB-4ADE-822A-BFC6D67BEB42}" type="slidenum">
              <a:rPr lang="en-US" smtClean="0">
                <a:solidFill>
                  <a:prstClr val="black">
                    <a:tint val="75000"/>
                  </a:prstClr>
                </a:solidFill>
              </a:rPr>
              <a:pPr/>
              <a:t>50</a:t>
            </a:fld>
            <a:endParaRPr lang="en-US">
              <a:solidFill>
                <a:prstClr val="black">
                  <a:tint val="75000"/>
                </a:prstClr>
              </a:solidFill>
            </a:endParaRPr>
          </a:p>
        </p:txBody>
      </p:sp>
      <p:sp>
        <p:nvSpPr>
          <p:cNvPr id="9" name="Oval 8"/>
          <p:cNvSpPr/>
          <p:nvPr/>
        </p:nvSpPr>
        <p:spPr>
          <a:xfrm>
            <a:off x="1676400" y="6553200"/>
            <a:ext cx="228600" cy="228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838200" y="1435878"/>
            <a:ext cx="10331548" cy="281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83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 Biomarkers in AD Clinical Trials</a:t>
            </a:r>
          </a:p>
        </p:txBody>
      </p:sp>
      <p:cxnSp>
        <p:nvCxnSpPr>
          <p:cNvPr id="4" name="Straight Connector 3"/>
          <p:cNvCxnSpPr/>
          <p:nvPr/>
        </p:nvCxnSpPr>
        <p:spPr>
          <a:xfrm>
            <a:off x="188126" y="1477323"/>
            <a:ext cx="11423935" cy="73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3"/>
          <p:cNvSpPr txBox="1">
            <a:spLocks noChangeArrowheads="1"/>
          </p:cNvSpPr>
          <p:nvPr/>
        </p:nvSpPr>
        <p:spPr bwMode="auto">
          <a:xfrm>
            <a:off x="1687100" y="1934707"/>
            <a:ext cx="9924961" cy="5016758"/>
          </a:xfrm>
          <a:prstGeom prst="rect">
            <a:avLst/>
          </a:prstGeom>
          <a:noFill/>
          <a:ln w="9525">
            <a:noFill/>
            <a:miter lim="800000"/>
            <a:headEnd/>
            <a:tailEnd/>
          </a:ln>
        </p:spPr>
        <p:txBody>
          <a:bodyPr wrap="none">
            <a:spAutoFit/>
          </a:bodyPr>
          <a:lstStyle/>
          <a:p>
            <a:r>
              <a:rPr lang="en-US" sz="3200" dirty="0"/>
              <a:t>Enrollment criteria, subject pool enrichment, screening for</a:t>
            </a:r>
          </a:p>
          <a:p>
            <a:r>
              <a:rPr lang="en-US" sz="3200" dirty="0"/>
              <a:t>	soon-to-be-approved expensive therapies</a:t>
            </a:r>
          </a:p>
          <a:p>
            <a:endParaRPr lang="en-US" sz="3200" dirty="0"/>
          </a:p>
          <a:p>
            <a:r>
              <a:rPr lang="en-US" sz="3200" dirty="0"/>
              <a:t>Disease monitoring and evaluation of drugs to slow </a:t>
            </a:r>
          </a:p>
          <a:p>
            <a:r>
              <a:rPr lang="en-US" sz="3200" dirty="0"/>
              <a:t>	progression or modify pathophysiology</a:t>
            </a:r>
          </a:p>
          <a:p>
            <a:endParaRPr lang="en-US" sz="3200" dirty="0"/>
          </a:p>
          <a:p>
            <a:r>
              <a:rPr lang="en-US" sz="3200" dirty="0"/>
              <a:t>Identifying at-risk populations</a:t>
            </a:r>
          </a:p>
          <a:p>
            <a:endParaRPr lang="en-US" sz="3200" dirty="0"/>
          </a:p>
          <a:p>
            <a:endParaRPr lang="en-US" sz="3200" dirty="0"/>
          </a:p>
          <a:p>
            <a:endParaRPr lang="en-US" sz="3200" dirty="0"/>
          </a:p>
        </p:txBody>
      </p:sp>
      <p:sp>
        <p:nvSpPr>
          <p:cNvPr id="3" name="Rectangle 2"/>
          <p:cNvSpPr/>
          <p:nvPr/>
        </p:nvSpPr>
        <p:spPr>
          <a:xfrm>
            <a:off x="4069905" y="5910042"/>
            <a:ext cx="8122095" cy="584775"/>
          </a:xfrm>
          <a:prstGeom prst="rect">
            <a:avLst/>
          </a:prstGeom>
        </p:spPr>
        <p:txBody>
          <a:bodyPr wrap="none">
            <a:spAutoFit/>
          </a:bodyPr>
          <a:lstStyle/>
          <a:p>
            <a:r>
              <a:rPr lang="en-US" sz="3200"/>
              <a:t>Will these Provide </a:t>
            </a:r>
            <a:r>
              <a:rPr lang="en-US" sz="3200" dirty="0"/>
              <a:t>a Model for Clinical Practice?</a:t>
            </a:r>
          </a:p>
        </p:txBody>
      </p:sp>
    </p:spTree>
    <p:extLst>
      <p:ext uri="{BB962C8B-B14F-4D97-AF65-F5344CB8AC3E}">
        <p14:creationId xmlns:p14="http://schemas.microsoft.com/office/powerpoint/2010/main" val="49064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738572" y="974311"/>
          <a:ext cx="7578560" cy="5583237"/>
        </p:xfrm>
        <a:graphic>
          <a:graphicData uri="http://schemas.openxmlformats.org/drawingml/2006/table">
            <a:tbl>
              <a:tblPr firstRow="1" bandRow="1"/>
              <a:tblGrid>
                <a:gridCol w="1085821">
                  <a:extLst>
                    <a:ext uri="{9D8B030D-6E8A-4147-A177-3AD203B41FA5}">
                      <a16:colId xmlns="" xmlns:a16="http://schemas.microsoft.com/office/drawing/2014/main" val="20000"/>
                    </a:ext>
                  </a:extLst>
                </a:gridCol>
                <a:gridCol w="1152144">
                  <a:extLst>
                    <a:ext uri="{9D8B030D-6E8A-4147-A177-3AD203B41FA5}">
                      <a16:colId xmlns="" xmlns:a16="http://schemas.microsoft.com/office/drawing/2014/main" val="20001"/>
                    </a:ext>
                  </a:extLst>
                </a:gridCol>
                <a:gridCol w="2158507">
                  <a:extLst>
                    <a:ext uri="{9D8B030D-6E8A-4147-A177-3AD203B41FA5}">
                      <a16:colId xmlns="" xmlns:a16="http://schemas.microsoft.com/office/drawing/2014/main" val="20002"/>
                    </a:ext>
                  </a:extLst>
                </a:gridCol>
                <a:gridCol w="1658770">
                  <a:extLst>
                    <a:ext uri="{9D8B030D-6E8A-4147-A177-3AD203B41FA5}">
                      <a16:colId xmlns="" xmlns:a16="http://schemas.microsoft.com/office/drawing/2014/main" val="20003"/>
                    </a:ext>
                  </a:extLst>
                </a:gridCol>
                <a:gridCol w="1523318">
                  <a:extLst>
                    <a:ext uri="{9D8B030D-6E8A-4147-A177-3AD203B41FA5}">
                      <a16:colId xmlns="" xmlns:a16="http://schemas.microsoft.com/office/drawing/2014/main" val="20004"/>
                    </a:ext>
                  </a:extLst>
                </a:gridCol>
              </a:tblGrid>
              <a:tr h="1828800">
                <a:tc>
                  <a:txBody>
                    <a:bodyPr/>
                    <a:lstStyle/>
                    <a:p>
                      <a:pPr algn="ctr" rtl="0" fontAlgn="ctr"/>
                      <a:r>
                        <a:rPr lang="en-US" sz="2400" b="1" i="0" u="none" strike="noStrike" dirty="0">
                          <a:solidFill>
                            <a:srgbClr val="000000"/>
                          </a:solidFill>
                          <a:effectLst/>
                          <a:latin typeface="Calibri" charset="0"/>
                        </a:rPr>
                        <a:t>Study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dirty="0">
                          <a:solidFill>
                            <a:srgbClr val="000000"/>
                          </a:solidFill>
                          <a:effectLst/>
                          <a:latin typeface="Calibri" charset="0"/>
                        </a:rPr>
                        <a:t>Screening Scans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dirty="0">
                          <a:solidFill>
                            <a:srgbClr val="000000"/>
                          </a:solidFill>
                          <a:effectLst/>
                          <a:latin typeface="Calibri" charset="0"/>
                        </a:rPr>
                        <a:t>Number positive scans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dirty="0">
                          <a:solidFill>
                            <a:srgbClr val="000000"/>
                          </a:solidFill>
                          <a:effectLst/>
                          <a:latin typeface="Calibri" charset="0"/>
                        </a:rPr>
                        <a:t>% positive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dirty="0">
                          <a:solidFill>
                            <a:srgbClr val="000000"/>
                          </a:solidFill>
                          <a:effectLst/>
                          <a:latin typeface="Calibri" charset="0"/>
                        </a:rPr>
                        <a:t>% negative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0"/>
                  </a:ext>
                </a:extLst>
              </a:tr>
              <a:tr h="609600">
                <a:tc>
                  <a:txBody>
                    <a:bodyPr/>
                    <a:lstStyle/>
                    <a:p>
                      <a:pPr algn="ctr" rtl="0" fontAlgn="ctr"/>
                      <a:r>
                        <a:rPr lang="en-US" sz="2800" b="0" i="0" u="none" strike="noStrike" dirty="0">
                          <a:solidFill>
                            <a:srgbClr val="000000"/>
                          </a:solidFill>
                          <a:effectLst/>
                          <a:latin typeface="Calibri" charset="0"/>
                        </a:rPr>
                        <a:t>A</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dirty="0">
                          <a:solidFill>
                            <a:srgbClr val="000000"/>
                          </a:solidFill>
                          <a:effectLst/>
                          <a:latin typeface="Calibri" charset="0"/>
                        </a:rPr>
                        <a:t>1301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uk-UA" sz="2400" b="0" i="0" u="none" strike="noStrike" dirty="0">
                          <a:solidFill>
                            <a:srgbClr val="000000"/>
                          </a:solidFill>
                          <a:effectLst/>
                          <a:latin typeface="Calibri" charset="0"/>
                        </a:rPr>
                        <a:t>391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Calibri" charset="0"/>
                        </a:rPr>
                        <a:t>30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a:solidFill>
                            <a:srgbClr val="000000"/>
                          </a:solidFill>
                          <a:effectLst/>
                          <a:latin typeface="Calibri" charset="0"/>
                        </a:rPr>
                        <a:t>70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609600">
                <a:tc>
                  <a:txBody>
                    <a:bodyPr/>
                    <a:lstStyle/>
                    <a:p>
                      <a:pPr algn="ctr" rtl="0" fontAlgn="ctr"/>
                      <a:r>
                        <a:rPr lang="en-US" sz="2800" b="0" i="0" u="none" strike="noStrike" dirty="0">
                          <a:solidFill>
                            <a:srgbClr val="000000"/>
                          </a:solidFill>
                          <a:effectLst/>
                          <a:latin typeface="Calibri" charset="0"/>
                        </a:rPr>
                        <a:t>B</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dirty="0">
                          <a:solidFill>
                            <a:srgbClr val="000000"/>
                          </a:solidFill>
                          <a:effectLst/>
                          <a:latin typeface="Calibri" charset="0"/>
                        </a:rPr>
                        <a:t>127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a:solidFill>
                            <a:srgbClr val="000000"/>
                          </a:solidFill>
                          <a:effectLst/>
                          <a:latin typeface="Calibri" charset="0"/>
                        </a:rPr>
                        <a:t>84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a:solidFill>
                            <a:srgbClr val="000000"/>
                          </a:solidFill>
                          <a:effectLst/>
                          <a:latin typeface="Calibri" charset="0"/>
                        </a:rPr>
                        <a:t>66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400" b="0" i="0" u="none" strike="noStrike" dirty="0">
                          <a:solidFill>
                            <a:srgbClr val="000000"/>
                          </a:solidFill>
                          <a:effectLst/>
                          <a:latin typeface="Calibri" charset="0"/>
                        </a:rPr>
                        <a:t>34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2"/>
                  </a:ext>
                </a:extLst>
              </a:tr>
              <a:tr h="706437">
                <a:tc>
                  <a:txBody>
                    <a:bodyPr/>
                    <a:lstStyle/>
                    <a:p>
                      <a:pPr algn="ctr" rtl="0" fontAlgn="ctr"/>
                      <a:r>
                        <a:rPr lang="en-US" sz="2800" b="0" i="0" u="none" strike="noStrike" dirty="0">
                          <a:solidFill>
                            <a:srgbClr val="000000"/>
                          </a:solidFill>
                          <a:effectLst/>
                          <a:latin typeface="Calibri" charset="0"/>
                        </a:rPr>
                        <a:t>C</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Calibri" charset="0"/>
                        </a:rPr>
                        <a:t>154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2400" b="0" i="0" u="none" strike="noStrike" dirty="0">
                          <a:solidFill>
                            <a:srgbClr val="000000"/>
                          </a:solidFill>
                          <a:effectLst/>
                          <a:latin typeface="Calibri" charset="0"/>
                        </a:rPr>
                        <a:t>119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uk-UA" sz="2400" b="0" i="0" u="none" strike="noStrike" dirty="0">
                          <a:solidFill>
                            <a:srgbClr val="000000"/>
                          </a:solidFill>
                          <a:effectLst/>
                          <a:latin typeface="Calibri" charset="0"/>
                        </a:rPr>
                        <a:t>77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dirty="0">
                          <a:solidFill>
                            <a:srgbClr val="000000"/>
                          </a:solidFill>
                          <a:effectLst/>
                          <a:latin typeface="Calibri" charset="0"/>
                        </a:rPr>
                        <a:t>23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609600">
                <a:tc>
                  <a:txBody>
                    <a:bodyPr/>
                    <a:lstStyle/>
                    <a:p>
                      <a:pPr algn="ctr" rtl="0" fontAlgn="ctr"/>
                      <a:r>
                        <a:rPr lang="en-US" sz="2800" b="0" i="0" u="none" strike="noStrike" dirty="0">
                          <a:solidFill>
                            <a:srgbClr val="000000"/>
                          </a:solidFill>
                          <a:effectLst/>
                          <a:latin typeface="Calibri" charset="0"/>
                        </a:rPr>
                        <a:t>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i-FI" sz="2400" b="0" i="0" u="none" strike="noStrike">
                          <a:solidFill>
                            <a:srgbClr val="000000"/>
                          </a:solidFill>
                          <a:effectLst/>
                          <a:latin typeface="Calibri" charset="0"/>
                        </a:rPr>
                        <a:t>1023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a:solidFill>
                            <a:srgbClr val="000000"/>
                          </a:solidFill>
                          <a:effectLst/>
                          <a:latin typeface="Calibri" charset="0"/>
                        </a:rPr>
                        <a:t>593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400" b="0" i="0" u="none" strike="noStrike" dirty="0">
                          <a:solidFill>
                            <a:srgbClr val="000000"/>
                          </a:solidFill>
                          <a:effectLst/>
                          <a:latin typeface="Calibri" charset="0"/>
                        </a:rPr>
                        <a:t>58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dirty="0">
                          <a:solidFill>
                            <a:srgbClr val="000000"/>
                          </a:solidFill>
                          <a:effectLst/>
                          <a:latin typeface="Calibri" charset="0"/>
                        </a:rPr>
                        <a:t>42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4"/>
                  </a:ext>
                </a:extLst>
              </a:tr>
              <a:tr h="609600">
                <a:tc>
                  <a:txBody>
                    <a:bodyPr/>
                    <a:lstStyle/>
                    <a:p>
                      <a:pPr algn="ctr" rtl="0" fontAlgn="ctr"/>
                      <a:r>
                        <a:rPr lang="en-US" sz="2800" b="0" i="0" u="none" strike="noStrike" dirty="0">
                          <a:solidFill>
                            <a:srgbClr val="000000"/>
                          </a:solidFill>
                          <a:effectLst/>
                          <a:latin typeface="Calibri" charset="0"/>
                        </a:rPr>
                        <a:t>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a:solidFill>
                            <a:srgbClr val="000000"/>
                          </a:solidFill>
                          <a:effectLst/>
                          <a:latin typeface="Calibri" charset="0"/>
                        </a:rPr>
                        <a:t>124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a:solidFill>
                            <a:srgbClr val="000000"/>
                          </a:solidFill>
                          <a:effectLst/>
                          <a:latin typeface="Calibri" charset="0"/>
                        </a:rPr>
                        <a:t>108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i-FI" sz="2400" b="0" i="0" u="none" strike="noStrike" dirty="0">
                          <a:solidFill>
                            <a:srgbClr val="000000"/>
                          </a:solidFill>
                          <a:effectLst/>
                          <a:latin typeface="Calibri" charset="0"/>
                        </a:rPr>
                        <a:t>87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dirty="0">
                          <a:solidFill>
                            <a:srgbClr val="000000"/>
                          </a:solidFill>
                          <a:effectLst/>
                          <a:latin typeface="Calibri" charset="0"/>
                        </a:rPr>
                        <a:t>13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609600">
                <a:tc>
                  <a:txBody>
                    <a:bodyPr/>
                    <a:lstStyle/>
                    <a:p>
                      <a:pPr algn="ctr" rtl="0" fontAlgn="ctr"/>
                      <a:r>
                        <a:rPr lang="en-US" sz="2800" b="0" i="0" u="none" strike="noStrike" dirty="0">
                          <a:solidFill>
                            <a:srgbClr val="000000"/>
                          </a:solidFill>
                          <a:effectLst/>
                          <a:latin typeface="Calibri" charset="0"/>
                        </a:rPr>
                        <a:t>F</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dirty="0">
                          <a:solidFill>
                            <a:srgbClr val="000000"/>
                          </a:solidFill>
                          <a:effectLst/>
                          <a:latin typeface="Calibri" charset="0"/>
                        </a:rPr>
                        <a:t>2628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i-FI" sz="2400" b="0" i="0" u="none" strike="noStrike" dirty="0">
                          <a:solidFill>
                            <a:srgbClr val="000000"/>
                          </a:solidFill>
                          <a:effectLst/>
                          <a:latin typeface="Calibri" charset="0"/>
                        </a:rPr>
                        <a:t>1918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a:solidFill>
                            <a:srgbClr val="000000"/>
                          </a:solidFill>
                          <a:effectLst/>
                          <a:latin typeface="Calibri" charset="0"/>
                        </a:rPr>
                        <a:t>73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dirty="0">
                          <a:solidFill>
                            <a:srgbClr val="000000"/>
                          </a:solidFill>
                          <a:effectLst/>
                          <a:latin typeface="Calibri" charset="0"/>
                        </a:rPr>
                        <a:t>27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6"/>
                  </a:ext>
                </a:extLst>
              </a:tr>
            </a:tbl>
          </a:graphicData>
        </a:graphic>
      </p:graphicFrame>
      <p:sp>
        <p:nvSpPr>
          <p:cNvPr id="2" name="TextBox 1"/>
          <p:cNvSpPr txBox="1"/>
          <p:nvPr/>
        </p:nvSpPr>
        <p:spPr>
          <a:xfrm>
            <a:off x="1605840" y="271462"/>
            <a:ext cx="8717002" cy="523220"/>
          </a:xfrm>
          <a:prstGeom prst="rect">
            <a:avLst/>
          </a:prstGeom>
          <a:noFill/>
        </p:spPr>
        <p:txBody>
          <a:bodyPr wrap="none" rtlCol="0">
            <a:spAutoFit/>
          </a:bodyPr>
          <a:lstStyle/>
          <a:p>
            <a:r>
              <a:rPr lang="en-US" sz="2800" dirty="0"/>
              <a:t>Rates of Negative Amyloid PET in Different AD Clinical Trials</a:t>
            </a:r>
          </a:p>
        </p:txBody>
      </p:sp>
    </p:spTree>
    <p:extLst>
      <p:ext uri="{BB962C8B-B14F-4D97-AF65-F5344CB8AC3E}">
        <p14:creationId xmlns:p14="http://schemas.microsoft.com/office/powerpoint/2010/main" val="779948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369314" y="930066"/>
          <a:ext cx="8760451" cy="5583237"/>
        </p:xfrm>
        <a:graphic>
          <a:graphicData uri="http://schemas.openxmlformats.org/drawingml/2006/table">
            <a:tbl>
              <a:tblPr firstRow="1" bandRow="1"/>
              <a:tblGrid>
                <a:gridCol w="1085821">
                  <a:extLst>
                    <a:ext uri="{9D8B030D-6E8A-4147-A177-3AD203B41FA5}">
                      <a16:colId xmlns="" xmlns:a16="http://schemas.microsoft.com/office/drawing/2014/main" val="20000"/>
                    </a:ext>
                  </a:extLst>
                </a:gridCol>
                <a:gridCol w="1181891">
                  <a:extLst>
                    <a:ext uri="{9D8B030D-6E8A-4147-A177-3AD203B41FA5}">
                      <a16:colId xmlns="" xmlns:a16="http://schemas.microsoft.com/office/drawing/2014/main" val="20001"/>
                    </a:ext>
                  </a:extLst>
                </a:gridCol>
                <a:gridCol w="1152144">
                  <a:extLst>
                    <a:ext uri="{9D8B030D-6E8A-4147-A177-3AD203B41FA5}">
                      <a16:colId xmlns="" xmlns:a16="http://schemas.microsoft.com/office/drawing/2014/main" val="20002"/>
                    </a:ext>
                  </a:extLst>
                </a:gridCol>
                <a:gridCol w="2158507">
                  <a:extLst>
                    <a:ext uri="{9D8B030D-6E8A-4147-A177-3AD203B41FA5}">
                      <a16:colId xmlns="" xmlns:a16="http://schemas.microsoft.com/office/drawing/2014/main" val="20003"/>
                    </a:ext>
                  </a:extLst>
                </a:gridCol>
                <a:gridCol w="1658770">
                  <a:extLst>
                    <a:ext uri="{9D8B030D-6E8A-4147-A177-3AD203B41FA5}">
                      <a16:colId xmlns="" xmlns:a16="http://schemas.microsoft.com/office/drawing/2014/main" val="20004"/>
                    </a:ext>
                  </a:extLst>
                </a:gridCol>
                <a:gridCol w="1523318">
                  <a:extLst>
                    <a:ext uri="{9D8B030D-6E8A-4147-A177-3AD203B41FA5}">
                      <a16:colId xmlns="" xmlns:a16="http://schemas.microsoft.com/office/drawing/2014/main" val="20005"/>
                    </a:ext>
                  </a:extLst>
                </a:gridCol>
              </a:tblGrid>
              <a:tr h="1828800">
                <a:tc>
                  <a:txBody>
                    <a:bodyPr/>
                    <a:lstStyle/>
                    <a:p>
                      <a:pPr algn="ctr" rtl="0" fontAlgn="ctr"/>
                      <a:r>
                        <a:rPr lang="en-US" sz="2400" b="1" i="0" u="none" strike="noStrike" dirty="0">
                          <a:solidFill>
                            <a:srgbClr val="000000"/>
                          </a:solidFill>
                          <a:effectLst/>
                          <a:latin typeface="Calibri" charset="0"/>
                        </a:rPr>
                        <a:t>Study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solidFill>
                            <a:srgbClr val="000000"/>
                          </a:solidFill>
                          <a:effectLst/>
                          <a:latin typeface="Calibri" charset="0"/>
                        </a:rPr>
                        <a:t>Population Diagnosis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2000" b="1" i="0" u="none" strike="noStrike" dirty="0">
                          <a:solidFill>
                            <a:srgbClr val="000000"/>
                          </a:solidFill>
                          <a:effectLst/>
                          <a:latin typeface="Calibri" charset="0"/>
                        </a:rPr>
                        <a:t>Screening Scans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dirty="0">
                          <a:solidFill>
                            <a:srgbClr val="000000"/>
                          </a:solidFill>
                          <a:effectLst/>
                          <a:latin typeface="Calibri" charset="0"/>
                        </a:rPr>
                        <a:t>Number positive scans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dirty="0">
                          <a:solidFill>
                            <a:srgbClr val="000000"/>
                          </a:solidFill>
                          <a:effectLst/>
                          <a:latin typeface="Calibri" charset="0"/>
                        </a:rPr>
                        <a:t>% positive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000" b="1" i="0" u="none" strike="noStrike" dirty="0">
                          <a:solidFill>
                            <a:srgbClr val="000000"/>
                          </a:solidFill>
                          <a:effectLst/>
                          <a:latin typeface="Calibri" charset="0"/>
                        </a:rPr>
                        <a:t>% negative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0"/>
                  </a:ext>
                </a:extLst>
              </a:tr>
              <a:tr h="609600">
                <a:tc>
                  <a:txBody>
                    <a:bodyPr/>
                    <a:lstStyle/>
                    <a:p>
                      <a:pPr algn="ctr" rtl="0" fontAlgn="ctr"/>
                      <a:r>
                        <a:rPr lang="en-US" sz="2800" b="0" i="0" u="none" strike="noStrike" dirty="0">
                          <a:solidFill>
                            <a:srgbClr val="000000"/>
                          </a:solidFill>
                          <a:effectLst/>
                          <a:latin typeface="Calibri" charset="0"/>
                        </a:rPr>
                        <a:t>A</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Calibri" charset="0"/>
                        </a:rPr>
                        <a:t>Preclinical AD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is-IS" sz="2400" b="0" i="0" u="none" strike="noStrike" dirty="0">
                          <a:solidFill>
                            <a:srgbClr val="000000"/>
                          </a:solidFill>
                          <a:effectLst/>
                          <a:latin typeface="Calibri" charset="0"/>
                        </a:rPr>
                        <a:t>1301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uk-UA" sz="2400" b="0" i="0" u="none" strike="noStrike" dirty="0">
                          <a:solidFill>
                            <a:srgbClr val="000000"/>
                          </a:solidFill>
                          <a:effectLst/>
                          <a:latin typeface="Calibri" charset="0"/>
                        </a:rPr>
                        <a:t>391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Calibri" charset="0"/>
                        </a:rPr>
                        <a:t>30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a:solidFill>
                            <a:srgbClr val="000000"/>
                          </a:solidFill>
                          <a:effectLst/>
                          <a:latin typeface="Calibri" charset="0"/>
                        </a:rPr>
                        <a:t>70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609600">
                <a:tc>
                  <a:txBody>
                    <a:bodyPr/>
                    <a:lstStyle/>
                    <a:p>
                      <a:pPr algn="ctr" rtl="0" fontAlgn="ctr"/>
                      <a:r>
                        <a:rPr lang="en-US" sz="2800" b="0" i="0" u="none" strike="noStrike" dirty="0">
                          <a:solidFill>
                            <a:srgbClr val="000000"/>
                          </a:solidFill>
                          <a:effectLst/>
                          <a:latin typeface="Calibri" charset="0"/>
                        </a:rPr>
                        <a:t>B</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Calibri" charset="0"/>
                        </a:rPr>
                        <a:t>Early AD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is-IS" sz="2400" b="0" i="0" u="none" strike="noStrike" dirty="0">
                          <a:solidFill>
                            <a:srgbClr val="000000"/>
                          </a:solidFill>
                          <a:effectLst/>
                          <a:latin typeface="Calibri" charset="0"/>
                        </a:rPr>
                        <a:t>127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a:solidFill>
                            <a:srgbClr val="000000"/>
                          </a:solidFill>
                          <a:effectLst/>
                          <a:latin typeface="Calibri" charset="0"/>
                        </a:rPr>
                        <a:t>84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a:solidFill>
                            <a:srgbClr val="000000"/>
                          </a:solidFill>
                          <a:effectLst/>
                          <a:latin typeface="Calibri" charset="0"/>
                        </a:rPr>
                        <a:t>66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400" b="0" i="0" u="none" strike="noStrike" dirty="0">
                          <a:solidFill>
                            <a:srgbClr val="000000"/>
                          </a:solidFill>
                          <a:effectLst/>
                          <a:latin typeface="Calibri" charset="0"/>
                        </a:rPr>
                        <a:t>34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2"/>
                  </a:ext>
                </a:extLst>
              </a:tr>
              <a:tr h="706437">
                <a:tc>
                  <a:txBody>
                    <a:bodyPr/>
                    <a:lstStyle/>
                    <a:p>
                      <a:pPr algn="ctr" rtl="0" fontAlgn="ctr"/>
                      <a:r>
                        <a:rPr lang="en-US" sz="2800" b="0" i="0" u="none" strike="noStrike" dirty="0">
                          <a:solidFill>
                            <a:srgbClr val="000000"/>
                          </a:solidFill>
                          <a:effectLst/>
                          <a:latin typeface="Calibri" charset="0"/>
                        </a:rPr>
                        <a:t>C</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Calibri" charset="0"/>
                        </a:rPr>
                        <a:t>Early AD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2400" b="0" i="0" u="none" strike="noStrike">
                          <a:solidFill>
                            <a:srgbClr val="000000"/>
                          </a:solidFill>
                          <a:effectLst/>
                          <a:latin typeface="Calibri" charset="0"/>
                        </a:rPr>
                        <a:t>154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2400" b="0" i="0" u="none" strike="noStrike" dirty="0">
                          <a:solidFill>
                            <a:srgbClr val="000000"/>
                          </a:solidFill>
                          <a:effectLst/>
                          <a:latin typeface="Calibri" charset="0"/>
                        </a:rPr>
                        <a:t>119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uk-UA" sz="2400" b="0" i="0" u="none" strike="noStrike" dirty="0">
                          <a:solidFill>
                            <a:srgbClr val="000000"/>
                          </a:solidFill>
                          <a:effectLst/>
                          <a:latin typeface="Calibri" charset="0"/>
                        </a:rPr>
                        <a:t>77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dirty="0">
                          <a:solidFill>
                            <a:srgbClr val="000000"/>
                          </a:solidFill>
                          <a:effectLst/>
                          <a:latin typeface="Calibri" charset="0"/>
                        </a:rPr>
                        <a:t>23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609600">
                <a:tc>
                  <a:txBody>
                    <a:bodyPr/>
                    <a:lstStyle/>
                    <a:p>
                      <a:pPr algn="ctr" rtl="0" fontAlgn="ctr"/>
                      <a:r>
                        <a:rPr lang="en-US" sz="2800" b="0" i="0" u="none" strike="noStrike" dirty="0">
                          <a:solidFill>
                            <a:srgbClr val="000000"/>
                          </a:solidFill>
                          <a:effectLst/>
                          <a:latin typeface="Calibri" charset="0"/>
                        </a:rPr>
                        <a:t>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Calibri" charset="0"/>
                        </a:rPr>
                        <a:t>Early AD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fi-FI" sz="2400" b="0" i="0" u="none" strike="noStrike">
                          <a:solidFill>
                            <a:srgbClr val="000000"/>
                          </a:solidFill>
                          <a:effectLst/>
                          <a:latin typeface="Calibri" charset="0"/>
                        </a:rPr>
                        <a:t>1023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a:solidFill>
                            <a:srgbClr val="000000"/>
                          </a:solidFill>
                          <a:effectLst/>
                          <a:latin typeface="Calibri" charset="0"/>
                        </a:rPr>
                        <a:t>593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2400" b="0" i="0" u="none" strike="noStrike" dirty="0">
                          <a:solidFill>
                            <a:srgbClr val="000000"/>
                          </a:solidFill>
                          <a:effectLst/>
                          <a:latin typeface="Calibri" charset="0"/>
                        </a:rPr>
                        <a:t>58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dirty="0">
                          <a:solidFill>
                            <a:srgbClr val="000000"/>
                          </a:solidFill>
                          <a:effectLst/>
                          <a:latin typeface="Calibri" charset="0"/>
                        </a:rPr>
                        <a:t>42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4"/>
                  </a:ext>
                </a:extLst>
              </a:tr>
              <a:tr h="609600">
                <a:tc>
                  <a:txBody>
                    <a:bodyPr/>
                    <a:lstStyle/>
                    <a:p>
                      <a:pPr algn="ctr" rtl="0" fontAlgn="ctr"/>
                      <a:r>
                        <a:rPr lang="en-US" sz="2800" b="0" i="0" u="none" strike="noStrike" dirty="0">
                          <a:solidFill>
                            <a:srgbClr val="000000"/>
                          </a:solidFill>
                          <a:effectLst/>
                          <a:latin typeface="Calibri" charset="0"/>
                        </a:rPr>
                        <a:t>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Calibri" charset="0"/>
                        </a:rPr>
                        <a:t>Mild AD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is-IS" sz="2400" b="0" i="0" u="none" strike="noStrike">
                          <a:solidFill>
                            <a:srgbClr val="000000"/>
                          </a:solidFill>
                          <a:effectLst/>
                          <a:latin typeface="Calibri" charset="0"/>
                        </a:rPr>
                        <a:t>124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a:solidFill>
                            <a:srgbClr val="000000"/>
                          </a:solidFill>
                          <a:effectLst/>
                          <a:latin typeface="Calibri" charset="0"/>
                        </a:rPr>
                        <a:t>108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i-FI" sz="2400" b="0" i="0" u="none" strike="noStrike" dirty="0">
                          <a:solidFill>
                            <a:srgbClr val="000000"/>
                          </a:solidFill>
                          <a:effectLst/>
                          <a:latin typeface="Calibri" charset="0"/>
                        </a:rPr>
                        <a:t>87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dirty="0">
                          <a:solidFill>
                            <a:srgbClr val="000000"/>
                          </a:solidFill>
                          <a:effectLst/>
                          <a:latin typeface="Calibri" charset="0"/>
                        </a:rPr>
                        <a:t>13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609600">
                <a:tc>
                  <a:txBody>
                    <a:bodyPr/>
                    <a:lstStyle/>
                    <a:p>
                      <a:pPr algn="ctr" rtl="0" fontAlgn="ctr"/>
                      <a:r>
                        <a:rPr lang="en-US" sz="2800" b="0" i="0" u="none" strike="noStrike" dirty="0">
                          <a:solidFill>
                            <a:srgbClr val="000000"/>
                          </a:solidFill>
                          <a:effectLst/>
                          <a:latin typeface="Calibri" charset="0"/>
                        </a:rPr>
                        <a:t>F</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solidFill>
                            <a:srgbClr val="000000"/>
                          </a:solidFill>
                          <a:effectLst/>
                          <a:latin typeface="Calibri" charset="0"/>
                        </a:rPr>
                        <a:t>Mild AD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is-IS" sz="2400" b="0" i="0" u="none" strike="noStrike" dirty="0">
                          <a:solidFill>
                            <a:srgbClr val="000000"/>
                          </a:solidFill>
                          <a:effectLst/>
                          <a:latin typeface="Calibri" charset="0"/>
                        </a:rPr>
                        <a:t>2628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i-FI" sz="2400" b="0" i="0" u="none" strike="noStrike" dirty="0">
                          <a:solidFill>
                            <a:srgbClr val="000000"/>
                          </a:solidFill>
                          <a:effectLst/>
                          <a:latin typeface="Calibri" charset="0"/>
                        </a:rPr>
                        <a:t>1918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a:solidFill>
                            <a:srgbClr val="000000"/>
                          </a:solidFill>
                          <a:effectLst/>
                          <a:latin typeface="Calibri" charset="0"/>
                        </a:rPr>
                        <a:t>73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is-IS" sz="2400" b="0" i="0" u="none" strike="noStrike" dirty="0">
                          <a:solidFill>
                            <a:srgbClr val="000000"/>
                          </a:solidFill>
                          <a:effectLst/>
                          <a:latin typeface="Calibri" charset="0"/>
                        </a:rPr>
                        <a:t>27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6"/>
                  </a:ext>
                </a:extLst>
              </a:tr>
            </a:tbl>
          </a:graphicData>
        </a:graphic>
      </p:graphicFrame>
      <p:sp>
        <p:nvSpPr>
          <p:cNvPr id="2" name="TextBox 1"/>
          <p:cNvSpPr txBox="1"/>
          <p:nvPr/>
        </p:nvSpPr>
        <p:spPr>
          <a:xfrm>
            <a:off x="1605840" y="271462"/>
            <a:ext cx="8717002" cy="523220"/>
          </a:xfrm>
          <a:prstGeom prst="rect">
            <a:avLst/>
          </a:prstGeom>
          <a:noFill/>
        </p:spPr>
        <p:txBody>
          <a:bodyPr wrap="none" rtlCol="0">
            <a:spAutoFit/>
          </a:bodyPr>
          <a:lstStyle/>
          <a:p>
            <a:r>
              <a:rPr lang="en-US" sz="2800" dirty="0"/>
              <a:t>Rates of Negative Amyloid PET in Different AD Clinical Trials</a:t>
            </a:r>
          </a:p>
        </p:txBody>
      </p:sp>
    </p:spTree>
    <p:extLst>
      <p:ext uri="{BB962C8B-B14F-4D97-AF65-F5344CB8AC3E}">
        <p14:creationId xmlns:p14="http://schemas.microsoft.com/office/powerpoint/2010/main" val="261601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783" y="455476"/>
            <a:ext cx="8843714" cy="962025"/>
          </a:xfrm>
        </p:spPr>
        <p:txBody>
          <a:bodyPr>
            <a:normAutofit fontScale="90000"/>
          </a:bodyPr>
          <a:lstStyle/>
          <a:p>
            <a:r>
              <a:rPr lang="en-US" sz="3200" b="1" dirty="0"/>
              <a:t>Factors Influencing Rates of Negative Scans in AD Multicenter Therapeutic Trials</a:t>
            </a:r>
          </a:p>
        </p:txBody>
      </p:sp>
      <p:sp>
        <p:nvSpPr>
          <p:cNvPr id="3" name="TextBox 2"/>
          <p:cNvSpPr txBox="1"/>
          <p:nvPr/>
        </p:nvSpPr>
        <p:spPr>
          <a:xfrm>
            <a:off x="1892469" y="2271978"/>
            <a:ext cx="8300029" cy="5262979"/>
          </a:xfrm>
          <a:prstGeom prst="rect">
            <a:avLst/>
          </a:prstGeom>
          <a:noFill/>
        </p:spPr>
        <p:txBody>
          <a:bodyPr wrap="none" rtlCol="0">
            <a:spAutoFit/>
          </a:bodyPr>
          <a:lstStyle/>
          <a:p>
            <a:pPr marL="342900" indent="-342900">
              <a:buFont typeface="Arial"/>
              <a:buChar char="•"/>
            </a:pPr>
            <a:r>
              <a:rPr lang="en-US" sz="2800" dirty="0"/>
              <a:t>Recruitment Population- prodromal, mild, </a:t>
            </a:r>
          </a:p>
          <a:p>
            <a:r>
              <a:rPr lang="en-US" sz="2800" dirty="0"/>
              <a:t>	or moderate AD</a:t>
            </a:r>
          </a:p>
          <a:p>
            <a:endParaRPr lang="en-US" sz="2800" dirty="0"/>
          </a:p>
          <a:p>
            <a:pPr marL="457200" indent="-457200">
              <a:buFont typeface="Arial"/>
              <a:buChar char="•"/>
            </a:pPr>
            <a:r>
              <a:rPr lang="en-US" sz="2800" dirty="0"/>
              <a:t>APoE4 status</a:t>
            </a:r>
          </a:p>
          <a:p>
            <a:endParaRPr lang="en-US" sz="2800" dirty="0"/>
          </a:p>
          <a:p>
            <a:pPr marL="342900" indent="-342900">
              <a:buFont typeface="Arial"/>
              <a:buChar char="•"/>
            </a:pPr>
            <a:r>
              <a:rPr lang="en-US" sz="2800" dirty="0"/>
              <a:t>Screening Strategy- Role of PET as gatekeeper or</a:t>
            </a:r>
          </a:p>
          <a:p>
            <a:r>
              <a:rPr lang="en-US" sz="2800" dirty="0"/>
              <a:t>	final confirmation after extensive prior screening</a:t>
            </a:r>
          </a:p>
          <a:p>
            <a:endParaRPr lang="en-US" sz="2800" dirty="0"/>
          </a:p>
          <a:p>
            <a:pPr marL="342900" indent="-342900">
              <a:buFont typeface="Arial"/>
              <a:buChar char="•"/>
            </a:pPr>
            <a:r>
              <a:rPr lang="en-US" sz="2800" dirty="0"/>
              <a:t>Site Specific Issues- Local clinical diagnostic standards</a:t>
            </a:r>
          </a:p>
          <a:p>
            <a:r>
              <a:rPr lang="en-US" sz="2800" dirty="0"/>
              <a:t>	differ despite attempts to operationalize </a:t>
            </a:r>
          </a:p>
          <a:p>
            <a:endParaRPr lang="en-US" sz="2800" dirty="0"/>
          </a:p>
          <a:p>
            <a:endParaRPr lang="en-US" sz="2800" dirty="0"/>
          </a:p>
        </p:txBody>
      </p:sp>
      <p:sp>
        <p:nvSpPr>
          <p:cNvPr id="4" name="Line 12"/>
          <p:cNvSpPr>
            <a:spLocks noChangeShapeType="1"/>
          </p:cNvSpPr>
          <p:nvPr/>
        </p:nvSpPr>
        <p:spPr bwMode="auto">
          <a:xfrm>
            <a:off x="1524000" y="1837343"/>
            <a:ext cx="9144000" cy="0"/>
          </a:xfrm>
          <a:prstGeom prst="line">
            <a:avLst/>
          </a:prstGeom>
          <a:noFill/>
          <a:ln w="12700">
            <a:solidFill>
              <a:srgbClr val="FF0000"/>
            </a:solidFill>
            <a:round/>
            <a:headEnd/>
            <a:tailEnd/>
          </a:ln>
        </p:spPr>
        <p:txBody>
          <a:bodyPr/>
          <a:lstStyle/>
          <a:p>
            <a:endParaRPr lang="de-DE"/>
          </a:p>
        </p:txBody>
      </p:sp>
    </p:spTree>
    <p:extLst>
      <p:ext uri="{BB962C8B-B14F-4D97-AF65-F5344CB8AC3E}">
        <p14:creationId xmlns:p14="http://schemas.microsoft.com/office/powerpoint/2010/main" val="14912604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05013"/>
            <a:ext cx="10515600" cy="4351338"/>
          </a:xfrm>
        </p:spPr>
        <p:txBody>
          <a:bodyPr/>
          <a:lstStyle/>
          <a:p>
            <a:r>
              <a:rPr lang="en-US"/>
              <a:t>Are visual read </a:t>
            </a:r>
            <a:r>
              <a:rPr lang="en-US" dirty="0"/>
              <a:t>algorithms  properly tuned to identifying “at risk levels” of amyloid pathology on scans?</a:t>
            </a:r>
          </a:p>
          <a:p>
            <a:r>
              <a:rPr lang="en-US" dirty="0"/>
              <a:t>What are the reader biases in interpreting scans knowing the patient is cognitively normal? </a:t>
            </a:r>
          </a:p>
          <a:p>
            <a:r>
              <a:rPr lang="en-US" dirty="0"/>
              <a:t>Should quantitation, adequately vetted, be the sole method for determining eligibility?</a:t>
            </a:r>
          </a:p>
        </p:txBody>
      </p:sp>
      <p:sp>
        <p:nvSpPr>
          <p:cNvPr id="4" name="Line 12"/>
          <p:cNvSpPr>
            <a:spLocks noChangeShapeType="1"/>
          </p:cNvSpPr>
          <p:nvPr/>
        </p:nvSpPr>
        <p:spPr bwMode="auto">
          <a:xfrm>
            <a:off x="1524000" y="1524000"/>
            <a:ext cx="9144000" cy="0"/>
          </a:xfrm>
          <a:prstGeom prst="line">
            <a:avLst/>
          </a:prstGeom>
          <a:noFill/>
          <a:ln w="12700">
            <a:solidFill>
              <a:srgbClr val="FF0000"/>
            </a:solidFill>
            <a:round/>
            <a:headEnd/>
            <a:tailEnd/>
          </a:ln>
        </p:spPr>
        <p:txBody>
          <a:bodyPr/>
          <a:lstStyle/>
          <a:p>
            <a:endParaRPr lang="de-DE"/>
          </a:p>
        </p:txBody>
      </p:sp>
      <p:sp>
        <p:nvSpPr>
          <p:cNvPr id="5" name="TextBox 4"/>
          <p:cNvSpPr txBox="1"/>
          <p:nvPr/>
        </p:nvSpPr>
        <p:spPr>
          <a:xfrm>
            <a:off x="1752601" y="228601"/>
            <a:ext cx="8222323" cy="1200329"/>
          </a:xfrm>
          <a:prstGeom prst="rect">
            <a:avLst/>
          </a:prstGeom>
          <a:noFill/>
        </p:spPr>
        <p:txBody>
          <a:bodyPr wrap="none" rtlCol="0">
            <a:spAutoFit/>
          </a:bodyPr>
          <a:lstStyle/>
          <a:p>
            <a:r>
              <a:rPr lang="en-US" sz="3600" dirty="0"/>
              <a:t>Special Issues of Amyloid PET in Identifying</a:t>
            </a:r>
          </a:p>
          <a:p>
            <a:r>
              <a:rPr lang="en-US" sz="3600" dirty="0"/>
              <a:t> At-Risk Patients</a:t>
            </a:r>
          </a:p>
        </p:txBody>
      </p:sp>
      <p:sp>
        <p:nvSpPr>
          <p:cNvPr id="6" name="Slide Number Placeholder 3"/>
          <p:cNvSpPr>
            <a:spLocks noGrp="1"/>
          </p:cNvSpPr>
          <p:nvPr>
            <p:ph type="sldNum" sz="quarter" idx="4294967295"/>
          </p:nvPr>
        </p:nvSpPr>
        <p:spPr bwMode="auto">
          <a:xfrm>
            <a:off x="8080375" y="6356351"/>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GE Inspira Pitch" pitchFamily="34" charset="0"/>
                <a:cs typeface="Arial" charset="0"/>
              </a:defRPr>
            </a:lvl1pPr>
            <a:lvl2pPr marL="742950" indent="-285750" eaLnBrk="0" hangingPunct="0">
              <a:defRPr sz="3200">
                <a:solidFill>
                  <a:schemeClr val="tx1"/>
                </a:solidFill>
                <a:latin typeface="GE Inspira Pitch" pitchFamily="34" charset="0"/>
                <a:cs typeface="Arial" charset="0"/>
              </a:defRPr>
            </a:lvl2pPr>
            <a:lvl3pPr marL="1143000" indent="-228600" eaLnBrk="0" hangingPunct="0">
              <a:defRPr sz="3200">
                <a:solidFill>
                  <a:schemeClr val="tx1"/>
                </a:solidFill>
                <a:latin typeface="GE Inspira Pitch" pitchFamily="34" charset="0"/>
                <a:cs typeface="Arial" charset="0"/>
              </a:defRPr>
            </a:lvl3pPr>
            <a:lvl4pPr marL="1600200" indent="-228600" eaLnBrk="0" hangingPunct="0">
              <a:defRPr sz="3200">
                <a:solidFill>
                  <a:schemeClr val="tx1"/>
                </a:solidFill>
                <a:latin typeface="GE Inspira Pitch" pitchFamily="34" charset="0"/>
                <a:cs typeface="Arial" charset="0"/>
              </a:defRPr>
            </a:lvl4pPr>
            <a:lvl5pPr marL="2057400" indent="-228600" eaLnBrk="0" hangingPunct="0">
              <a:defRPr sz="3200">
                <a:solidFill>
                  <a:schemeClr val="tx1"/>
                </a:solidFill>
                <a:latin typeface="GE Inspira Pitch" pitchFamily="34" charset="0"/>
                <a:cs typeface="Arial" charset="0"/>
              </a:defRPr>
            </a:lvl5pPr>
            <a:lvl6pPr marL="2514600" indent="-228600" eaLnBrk="0" fontAlgn="base" hangingPunct="0">
              <a:spcBef>
                <a:spcPct val="0"/>
              </a:spcBef>
              <a:spcAft>
                <a:spcPct val="0"/>
              </a:spcAft>
              <a:defRPr sz="3200">
                <a:solidFill>
                  <a:schemeClr val="tx1"/>
                </a:solidFill>
                <a:latin typeface="GE Inspira Pitch" pitchFamily="34" charset="0"/>
                <a:cs typeface="Arial" charset="0"/>
              </a:defRPr>
            </a:lvl6pPr>
            <a:lvl7pPr marL="2971800" indent="-228600" eaLnBrk="0" fontAlgn="base" hangingPunct="0">
              <a:spcBef>
                <a:spcPct val="0"/>
              </a:spcBef>
              <a:spcAft>
                <a:spcPct val="0"/>
              </a:spcAft>
              <a:defRPr sz="3200">
                <a:solidFill>
                  <a:schemeClr val="tx1"/>
                </a:solidFill>
                <a:latin typeface="GE Inspira Pitch" pitchFamily="34" charset="0"/>
                <a:cs typeface="Arial" charset="0"/>
              </a:defRPr>
            </a:lvl7pPr>
            <a:lvl8pPr marL="3429000" indent="-228600" eaLnBrk="0" fontAlgn="base" hangingPunct="0">
              <a:spcBef>
                <a:spcPct val="0"/>
              </a:spcBef>
              <a:spcAft>
                <a:spcPct val="0"/>
              </a:spcAft>
              <a:defRPr sz="3200">
                <a:solidFill>
                  <a:schemeClr val="tx1"/>
                </a:solidFill>
                <a:latin typeface="GE Inspira Pitch" pitchFamily="34" charset="0"/>
                <a:cs typeface="Arial" charset="0"/>
              </a:defRPr>
            </a:lvl8pPr>
            <a:lvl9pPr marL="3886200" indent="-228600" eaLnBrk="0" fontAlgn="base" hangingPunct="0">
              <a:spcBef>
                <a:spcPct val="0"/>
              </a:spcBef>
              <a:spcAft>
                <a:spcPct val="0"/>
              </a:spcAft>
              <a:defRPr sz="3200">
                <a:solidFill>
                  <a:schemeClr val="tx1"/>
                </a:solidFill>
                <a:latin typeface="GE Inspira Pitch" pitchFamily="34" charset="0"/>
                <a:cs typeface="Arial" charset="0"/>
              </a:defRPr>
            </a:lvl9pPr>
          </a:lstStyle>
          <a:p>
            <a:pPr eaLnBrk="1" hangingPunct="1"/>
            <a:fld id="{229CBD93-63CC-4D35-9350-AF563C95DF2F}" type="slidenum">
              <a:rPr lang="en-US" sz="1200">
                <a:solidFill>
                  <a:srgbClr val="898989"/>
                </a:solidFill>
              </a:rPr>
              <a:pPr eaLnBrk="1" hangingPunct="1"/>
              <a:t>55</a:t>
            </a:fld>
            <a:endParaRPr lang="en-US" sz="1200" dirty="0">
              <a:solidFill>
                <a:srgbClr val="898989"/>
              </a:solidFill>
            </a:endParaRPr>
          </a:p>
        </p:txBody>
      </p:sp>
    </p:spTree>
    <p:extLst>
      <p:ext uri="{BB962C8B-B14F-4D97-AF65-F5344CB8AC3E}">
        <p14:creationId xmlns:p14="http://schemas.microsoft.com/office/powerpoint/2010/main" val="133029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259" y="280409"/>
            <a:ext cx="8886669" cy="1143000"/>
          </a:xfrm>
        </p:spPr>
        <p:txBody>
          <a:bodyPr>
            <a:normAutofit fontScale="90000"/>
          </a:bodyPr>
          <a:lstStyle/>
          <a:p>
            <a:r>
              <a:rPr lang="en-US" dirty="0"/>
              <a:t>Visual vs quantitative reads for eligibility</a:t>
            </a:r>
          </a:p>
        </p:txBody>
      </p:sp>
      <p:sp>
        <p:nvSpPr>
          <p:cNvPr id="3" name="TextBox 2"/>
          <p:cNvSpPr txBox="1"/>
          <p:nvPr/>
        </p:nvSpPr>
        <p:spPr>
          <a:xfrm>
            <a:off x="764498" y="1924448"/>
            <a:ext cx="11257613" cy="4401205"/>
          </a:xfrm>
          <a:prstGeom prst="rect">
            <a:avLst/>
          </a:prstGeom>
          <a:noFill/>
        </p:spPr>
        <p:txBody>
          <a:bodyPr wrap="square" rtlCol="0">
            <a:spAutoFit/>
          </a:bodyPr>
          <a:lstStyle/>
          <a:p>
            <a:pPr marL="457200" indent="-457200">
              <a:buFont typeface="Arial" charset="0"/>
              <a:buChar char="•"/>
            </a:pPr>
            <a:r>
              <a:rPr lang="en-US" sz="2800" dirty="0">
                <a:latin typeface="+mj-lt"/>
              </a:rPr>
              <a:t>Visual reads by the core PET labs have quicker turn-around, as more steps involved in quantitation</a:t>
            </a:r>
          </a:p>
          <a:p>
            <a:pPr marL="457200" indent="-457200">
              <a:buFont typeface="Arial" charset="0"/>
              <a:buChar char="•"/>
            </a:pPr>
            <a:r>
              <a:rPr lang="en-US" sz="2800" dirty="0">
                <a:latin typeface="+mj-lt"/>
              </a:rPr>
              <a:t>Visual amyloid interpretation algorithms have changed as 18F amyloid tracers are themselves in active clinical development </a:t>
            </a:r>
          </a:p>
          <a:p>
            <a:pPr marL="457200" indent="-457200">
              <a:buFont typeface="Arial" charset="0"/>
              <a:buChar char="•"/>
            </a:pPr>
            <a:r>
              <a:rPr lang="en-US" sz="2800" dirty="0">
                <a:latin typeface="+mj-lt"/>
              </a:rPr>
              <a:t>Quantitative assessments (e.g. composite </a:t>
            </a:r>
            <a:r>
              <a:rPr lang="en-US" sz="2800" dirty="0" err="1">
                <a:latin typeface="+mj-lt"/>
              </a:rPr>
              <a:t>SUVr</a:t>
            </a:r>
            <a:r>
              <a:rPr lang="en-US" sz="2800" dirty="0">
                <a:latin typeface="+mj-lt"/>
              </a:rPr>
              <a:t>) are </a:t>
            </a:r>
            <a:r>
              <a:rPr lang="en-US" sz="2800" dirty="0" err="1">
                <a:latin typeface="+mj-lt"/>
              </a:rPr>
              <a:t>more“objective</a:t>
            </a:r>
            <a:r>
              <a:rPr lang="en-US" sz="2800" dirty="0">
                <a:latin typeface="+mj-lt"/>
              </a:rPr>
              <a:t>”</a:t>
            </a:r>
          </a:p>
          <a:p>
            <a:pPr marL="457200" indent="-457200">
              <a:buFont typeface="Arial" charset="0"/>
              <a:buChar char="•"/>
            </a:pPr>
            <a:r>
              <a:rPr lang="en-US" sz="2800" dirty="0">
                <a:latin typeface="+mj-lt"/>
              </a:rPr>
              <a:t>Need to pick a </a:t>
            </a:r>
            <a:r>
              <a:rPr lang="en-US" sz="2800" dirty="0" err="1">
                <a:latin typeface="+mj-lt"/>
              </a:rPr>
              <a:t>SUVr</a:t>
            </a:r>
            <a:r>
              <a:rPr lang="en-US" sz="2800" dirty="0">
                <a:latin typeface="+mj-lt"/>
              </a:rPr>
              <a:t> eligibility cut-off, pick a point on the ROC curve which addresses the recruitment needs of the study</a:t>
            </a:r>
          </a:p>
          <a:p>
            <a:pPr marL="457200" indent="-457200">
              <a:buFont typeface="Arial" charset="0"/>
              <a:buChar char="•"/>
            </a:pPr>
            <a:r>
              <a:rPr lang="en-US" sz="2800" dirty="0">
                <a:latin typeface="+mj-lt"/>
              </a:rPr>
              <a:t>Visual and composite </a:t>
            </a:r>
            <a:r>
              <a:rPr lang="en-US" sz="2800" dirty="0" err="1">
                <a:latin typeface="+mj-lt"/>
              </a:rPr>
              <a:t>SUVrs</a:t>
            </a:r>
            <a:r>
              <a:rPr lang="en-US" sz="2800" dirty="0">
                <a:latin typeface="+mj-lt"/>
              </a:rPr>
              <a:t> may give different answers, </a:t>
            </a:r>
            <a:r>
              <a:rPr lang="en-US" sz="2800" dirty="0" err="1">
                <a:latin typeface="+mj-lt"/>
              </a:rPr>
              <a:t>andfor</a:t>
            </a:r>
            <a:r>
              <a:rPr lang="en-US" sz="2800" dirty="0">
                <a:latin typeface="+mj-lt"/>
              </a:rPr>
              <a:t> different reasons </a:t>
            </a:r>
          </a:p>
          <a:p>
            <a:pPr marL="457200" indent="-457200">
              <a:buFont typeface="Arial" charset="0"/>
              <a:buChar char="•"/>
            </a:pPr>
            <a:r>
              <a:rPr lang="en-US" sz="2800" dirty="0">
                <a:latin typeface="+mj-lt"/>
              </a:rPr>
              <a:t>NEWER algorithms are using both in combination</a:t>
            </a:r>
          </a:p>
        </p:txBody>
      </p:sp>
      <p:sp>
        <p:nvSpPr>
          <p:cNvPr id="4" name="Line 12"/>
          <p:cNvSpPr>
            <a:spLocks noChangeShapeType="1"/>
          </p:cNvSpPr>
          <p:nvPr/>
        </p:nvSpPr>
        <p:spPr bwMode="auto">
          <a:xfrm>
            <a:off x="1524000" y="1357563"/>
            <a:ext cx="9144000" cy="0"/>
          </a:xfrm>
          <a:prstGeom prst="line">
            <a:avLst/>
          </a:prstGeom>
          <a:noFill/>
          <a:ln w="12700">
            <a:solidFill>
              <a:srgbClr val="FF0000"/>
            </a:solidFill>
            <a:round/>
            <a:headEnd/>
            <a:tailEnd/>
          </a:ln>
        </p:spPr>
        <p:txBody>
          <a:bodyPr/>
          <a:lstStyle/>
          <a:p>
            <a:endParaRPr lang="de-DE"/>
          </a:p>
        </p:txBody>
      </p:sp>
    </p:spTree>
    <p:extLst>
      <p:ext uri="{BB962C8B-B14F-4D97-AF65-F5344CB8AC3E}">
        <p14:creationId xmlns:p14="http://schemas.microsoft.com/office/powerpoint/2010/main" val="634129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683875" y="1746102"/>
            <a:ext cx="1129350" cy="120396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2000" kern="0" dirty="0" err="1">
                <a:solidFill>
                  <a:prstClr val="white"/>
                </a:solidFill>
                <a:ea typeface="Calibri"/>
                <a:cs typeface="Times New Roman"/>
              </a:rPr>
              <a:t>VisQ</a:t>
            </a:r>
            <a:endParaRPr lang="en-US" sz="2000" kern="0" dirty="0">
              <a:solidFill>
                <a:prstClr val="white"/>
              </a:solidFill>
              <a:ea typeface="Calibri"/>
              <a:cs typeface="Times New Roman"/>
            </a:endParaRPr>
          </a:p>
          <a:p>
            <a:pPr algn="ctr">
              <a:lnSpc>
                <a:spcPct val="115000"/>
              </a:lnSpc>
              <a:defRPr/>
            </a:pPr>
            <a:r>
              <a:rPr lang="en-US" sz="2000" kern="0" dirty="0">
                <a:solidFill>
                  <a:prstClr val="white"/>
                </a:solidFill>
                <a:ea typeface="Calibri"/>
                <a:cs typeface="Times New Roman"/>
              </a:rPr>
              <a:t>+</a:t>
            </a:r>
          </a:p>
        </p:txBody>
      </p:sp>
      <p:sp>
        <p:nvSpPr>
          <p:cNvPr id="56" name="Rectangle 55"/>
          <p:cNvSpPr/>
          <p:nvPr/>
        </p:nvSpPr>
        <p:spPr>
          <a:xfrm>
            <a:off x="3363120" y="1403202"/>
            <a:ext cx="1282927" cy="34290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000" kern="0" dirty="0">
                <a:solidFill>
                  <a:srgbClr val="FFFFFF"/>
                </a:solidFill>
                <a:ea typeface="Calibri"/>
                <a:cs typeface="Times New Roman"/>
              </a:rPr>
              <a:t>PMOD SUVr </a:t>
            </a:r>
            <a:r>
              <a:rPr lang="en-US" sz="1000" u="sng" kern="0" dirty="0">
                <a:solidFill>
                  <a:srgbClr val="FFFFFF"/>
                </a:solidFill>
                <a:ea typeface="Calibri"/>
                <a:cs typeface="Times New Roman"/>
              </a:rPr>
              <a:t>&gt;</a:t>
            </a:r>
            <a:r>
              <a:rPr lang="en-US" sz="1000" kern="0" dirty="0">
                <a:solidFill>
                  <a:srgbClr val="FFFFFF"/>
                </a:solidFill>
                <a:ea typeface="Calibri"/>
                <a:cs typeface="Times New Roman"/>
              </a:rPr>
              <a:t>1.15</a:t>
            </a:r>
          </a:p>
        </p:txBody>
      </p:sp>
      <p:sp>
        <p:nvSpPr>
          <p:cNvPr id="57" name="Rectangle 56"/>
          <p:cNvSpPr/>
          <p:nvPr/>
        </p:nvSpPr>
        <p:spPr>
          <a:xfrm>
            <a:off x="3363120" y="2069952"/>
            <a:ext cx="1282927" cy="34290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800" kern="0" dirty="0">
                <a:solidFill>
                  <a:srgbClr val="FFFFFF"/>
                </a:solidFill>
                <a:ea typeface="Calibri"/>
                <a:cs typeface="Times New Roman"/>
              </a:rPr>
              <a:t>PMOD SUVr &gt;1.1; &lt;1.15</a:t>
            </a:r>
          </a:p>
        </p:txBody>
      </p:sp>
      <p:sp>
        <p:nvSpPr>
          <p:cNvPr id="58" name="Rectangle 57"/>
          <p:cNvSpPr/>
          <p:nvPr/>
        </p:nvSpPr>
        <p:spPr>
          <a:xfrm>
            <a:off x="3363120" y="2717652"/>
            <a:ext cx="1282927" cy="34290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000" kern="0" dirty="0">
                <a:solidFill>
                  <a:srgbClr val="FFFFFF"/>
                </a:solidFill>
                <a:ea typeface="Calibri"/>
                <a:cs typeface="Times New Roman"/>
              </a:rPr>
              <a:t>PMOD SUVr </a:t>
            </a:r>
            <a:r>
              <a:rPr lang="en-US" sz="1000" u="sng" kern="0" dirty="0">
                <a:solidFill>
                  <a:srgbClr val="FFFFFF"/>
                </a:solidFill>
                <a:ea typeface="Calibri"/>
                <a:cs typeface="Times New Roman"/>
              </a:rPr>
              <a:t>&lt;</a:t>
            </a:r>
            <a:r>
              <a:rPr lang="en-US" sz="1000" kern="0" dirty="0">
                <a:solidFill>
                  <a:srgbClr val="FFFFFF"/>
                </a:solidFill>
                <a:ea typeface="Calibri"/>
                <a:cs typeface="Times New Roman"/>
              </a:rPr>
              <a:t>1.1</a:t>
            </a:r>
            <a:endParaRPr lang="en-US" sz="1000" kern="0" dirty="0">
              <a:solidFill>
                <a:prstClr val="black"/>
              </a:solidFill>
              <a:ea typeface="Calibri"/>
              <a:cs typeface="Times New Roman"/>
            </a:endParaRPr>
          </a:p>
        </p:txBody>
      </p:sp>
      <p:cxnSp>
        <p:nvCxnSpPr>
          <p:cNvPr id="59" name="Straight Arrow Connector 58"/>
          <p:cNvCxnSpPr/>
          <p:nvPr/>
        </p:nvCxnSpPr>
        <p:spPr>
          <a:xfrm flipV="1">
            <a:off x="2829347" y="1564492"/>
            <a:ext cx="533773" cy="71374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60" name="Straight Arrow Connector 59"/>
          <p:cNvCxnSpPr/>
          <p:nvPr/>
        </p:nvCxnSpPr>
        <p:spPr>
          <a:xfrm>
            <a:off x="2829347" y="2278867"/>
            <a:ext cx="533773" cy="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61" name="Straight Arrow Connector 60"/>
          <p:cNvCxnSpPr/>
          <p:nvPr/>
        </p:nvCxnSpPr>
        <p:spPr>
          <a:xfrm>
            <a:off x="2829347" y="2278867"/>
            <a:ext cx="533773" cy="59055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62" name="Rectangle 61"/>
          <p:cNvSpPr/>
          <p:nvPr/>
        </p:nvSpPr>
        <p:spPr>
          <a:xfrm>
            <a:off x="5204902" y="1403202"/>
            <a:ext cx="1282927" cy="342900"/>
          </a:xfrm>
          <a:prstGeom prst="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050" kern="0">
                <a:solidFill>
                  <a:srgbClr val="FFFFFF"/>
                </a:solidFill>
                <a:ea typeface="Calibri"/>
                <a:cs typeface="Times New Roman"/>
              </a:rPr>
              <a:t>Include</a:t>
            </a:r>
            <a:endParaRPr lang="en-US" sz="1050" kern="0">
              <a:solidFill>
                <a:prstClr val="white"/>
              </a:solidFill>
              <a:ea typeface="Calibri"/>
              <a:cs typeface="Times New Roman"/>
            </a:endParaRPr>
          </a:p>
        </p:txBody>
      </p:sp>
      <p:sp>
        <p:nvSpPr>
          <p:cNvPr id="63" name="Rectangle 62"/>
          <p:cNvSpPr/>
          <p:nvPr/>
        </p:nvSpPr>
        <p:spPr>
          <a:xfrm>
            <a:off x="5206775" y="2004548"/>
            <a:ext cx="1282927" cy="508635"/>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050" kern="0">
                <a:solidFill>
                  <a:srgbClr val="FFFFFF"/>
                </a:solidFill>
                <a:ea typeface="Calibri"/>
                <a:cs typeface="Times New Roman"/>
              </a:rPr>
              <a:t>2</a:t>
            </a:r>
            <a:r>
              <a:rPr lang="en-US" sz="1050" kern="0" baseline="30000">
                <a:solidFill>
                  <a:srgbClr val="FFFFFF"/>
                </a:solidFill>
                <a:ea typeface="Calibri"/>
                <a:cs typeface="Times New Roman"/>
              </a:rPr>
              <a:t>nd</a:t>
            </a:r>
            <a:r>
              <a:rPr lang="en-US" sz="1050" kern="0">
                <a:solidFill>
                  <a:srgbClr val="FFFFFF"/>
                </a:solidFill>
                <a:ea typeface="Calibri"/>
                <a:cs typeface="Times New Roman"/>
              </a:rPr>
              <a:t> reader repeat VisQ</a:t>
            </a:r>
            <a:endParaRPr lang="en-US" sz="1050" kern="0">
              <a:solidFill>
                <a:prstClr val="black"/>
              </a:solidFill>
              <a:ea typeface="Calibri"/>
              <a:cs typeface="Times New Roman"/>
            </a:endParaRPr>
          </a:p>
        </p:txBody>
      </p:sp>
      <p:sp>
        <p:nvSpPr>
          <p:cNvPr id="64" name="Rectangle 63"/>
          <p:cNvSpPr/>
          <p:nvPr/>
        </p:nvSpPr>
        <p:spPr>
          <a:xfrm>
            <a:off x="5204902" y="2717652"/>
            <a:ext cx="1282927" cy="342900"/>
          </a:xfrm>
          <a:prstGeom prst="rect">
            <a:avLst/>
          </a:prstGeom>
          <a:solidFill>
            <a:srgbClr val="C0504D"/>
          </a:solidFill>
          <a:ln w="25400" cap="flat" cmpd="sng" algn="ctr">
            <a:solidFill>
              <a:srgbClr val="C0504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dirty="0">
                <a:solidFill>
                  <a:srgbClr val="FFFFFF"/>
                </a:solidFill>
                <a:ea typeface="Calibri"/>
                <a:cs typeface="Times New Roman"/>
              </a:rPr>
              <a:t>Exclude</a:t>
            </a:r>
            <a:endParaRPr lang="en-US" sz="1050" kern="0" dirty="0">
              <a:solidFill>
                <a:prstClr val="white"/>
              </a:solidFill>
              <a:ea typeface="Calibri"/>
              <a:cs typeface="Times New Roman"/>
            </a:endParaRPr>
          </a:p>
        </p:txBody>
      </p:sp>
      <p:cxnSp>
        <p:nvCxnSpPr>
          <p:cNvPr id="65" name="Straight Arrow Connector 64"/>
          <p:cNvCxnSpPr/>
          <p:nvPr/>
        </p:nvCxnSpPr>
        <p:spPr>
          <a:xfrm>
            <a:off x="4671130" y="1564492"/>
            <a:ext cx="533773" cy="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66" name="Straight Arrow Connector 65"/>
          <p:cNvCxnSpPr/>
          <p:nvPr/>
        </p:nvCxnSpPr>
        <p:spPr>
          <a:xfrm>
            <a:off x="4671130" y="2278232"/>
            <a:ext cx="533773" cy="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67" name="Straight Arrow Connector 66"/>
          <p:cNvCxnSpPr/>
          <p:nvPr/>
        </p:nvCxnSpPr>
        <p:spPr>
          <a:xfrm>
            <a:off x="4671130" y="2869417"/>
            <a:ext cx="533773" cy="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68" name="Rectangle 67"/>
          <p:cNvSpPr/>
          <p:nvPr/>
        </p:nvSpPr>
        <p:spPr>
          <a:xfrm>
            <a:off x="6838059" y="2429045"/>
            <a:ext cx="576849" cy="523875"/>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a:solidFill>
                  <a:srgbClr val="FFFFFF"/>
                </a:solidFill>
                <a:ea typeface="Calibri"/>
                <a:cs typeface="Times New Roman"/>
              </a:rPr>
              <a:t>VisQ</a:t>
            </a:r>
            <a:endParaRPr lang="en-US" sz="1050" kern="0">
              <a:solidFill>
                <a:prstClr val="black"/>
              </a:solidFill>
              <a:ea typeface="Calibri"/>
              <a:cs typeface="Times New Roman"/>
            </a:endParaRPr>
          </a:p>
          <a:p>
            <a:pPr algn="ctr">
              <a:lnSpc>
                <a:spcPct val="115000"/>
              </a:lnSpc>
              <a:defRPr/>
            </a:pPr>
            <a:r>
              <a:rPr lang="en-US" sz="1050" kern="0">
                <a:solidFill>
                  <a:srgbClr val="FFFFFF"/>
                </a:solidFill>
                <a:ea typeface="Calibri"/>
                <a:cs typeface="Times New Roman"/>
              </a:rPr>
              <a:t>-</a:t>
            </a:r>
            <a:endParaRPr lang="en-US" sz="1050" kern="0">
              <a:solidFill>
                <a:prstClr val="black"/>
              </a:solidFill>
              <a:ea typeface="Calibri"/>
              <a:cs typeface="Times New Roman"/>
            </a:endParaRPr>
          </a:p>
        </p:txBody>
      </p:sp>
      <p:sp>
        <p:nvSpPr>
          <p:cNvPr id="69" name="Rectangle 68"/>
          <p:cNvSpPr/>
          <p:nvPr/>
        </p:nvSpPr>
        <p:spPr>
          <a:xfrm>
            <a:off x="6838059" y="1366054"/>
            <a:ext cx="576849" cy="51435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a:solidFill>
                  <a:srgbClr val="FFFFFF"/>
                </a:solidFill>
                <a:ea typeface="Calibri"/>
                <a:cs typeface="Times New Roman"/>
              </a:rPr>
              <a:t>VisQ</a:t>
            </a:r>
            <a:endParaRPr lang="en-US" sz="1050" kern="0">
              <a:solidFill>
                <a:prstClr val="black"/>
              </a:solidFill>
              <a:ea typeface="Calibri"/>
              <a:cs typeface="Times New Roman"/>
            </a:endParaRPr>
          </a:p>
          <a:p>
            <a:pPr algn="ctr">
              <a:lnSpc>
                <a:spcPct val="115000"/>
              </a:lnSpc>
              <a:defRPr/>
            </a:pPr>
            <a:r>
              <a:rPr lang="en-US" sz="1050" kern="0">
                <a:solidFill>
                  <a:srgbClr val="FFFFFF"/>
                </a:solidFill>
                <a:ea typeface="Calibri"/>
                <a:cs typeface="Times New Roman"/>
              </a:rPr>
              <a:t>+</a:t>
            </a:r>
            <a:endParaRPr lang="en-US" sz="1050" kern="0">
              <a:solidFill>
                <a:prstClr val="black"/>
              </a:solidFill>
              <a:ea typeface="Calibri"/>
              <a:cs typeface="Times New Roman"/>
            </a:endParaRPr>
          </a:p>
        </p:txBody>
      </p:sp>
      <p:cxnSp>
        <p:nvCxnSpPr>
          <p:cNvPr id="70" name="Straight Arrow Connector 69"/>
          <p:cNvCxnSpPr/>
          <p:nvPr/>
        </p:nvCxnSpPr>
        <p:spPr>
          <a:xfrm flipV="1">
            <a:off x="6487829" y="1644184"/>
            <a:ext cx="352103" cy="61468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71" name="Straight Arrow Connector 70"/>
          <p:cNvCxnSpPr/>
          <p:nvPr/>
        </p:nvCxnSpPr>
        <p:spPr>
          <a:xfrm>
            <a:off x="6487829" y="2253784"/>
            <a:ext cx="352103" cy="41910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41" name="Rectangle 40"/>
          <p:cNvSpPr/>
          <p:nvPr/>
        </p:nvSpPr>
        <p:spPr>
          <a:xfrm>
            <a:off x="7841925" y="1874054"/>
            <a:ext cx="958918" cy="46228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a:solidFill>
                  <a:srgbClr val="FFFFFF"/>
                </a:solidFill>
                <a:ea typeface="Calibri"/>
                <a:cs typeface="Times New Roman"/>
              </a:rPr>
              <a:t>Consensus</a:t>
            </a:r>
            <a:endParaRPr lang="en-US" sz="1050" kern="0">
              <a:solidFill>
                <a:prstClr val="black"/>
              </a:solidFill>
              <a:ea typeface="Calibri"/>
              <a:cs typeface="Times New Roman"/>
            </a:endParaRPr>
          </a:p>
          <a:p>
            <a:pPr algn="ctr">
              <a:lnSpc>
                <a:spcPct val="115000"/>
              </a:lnSpc>
              <a:defRPr/>
            </a:pPr>
            <a:r>
              <a:rPr lang="en-US" sz="1050" kern="0">
                <a:solidFill>
                  <a:srgbClr val="FFFFFF"/>
                </a:solidFill>
                <a:ea typeface="Calibri"/>
                <a:cs typeface="Times New Roman"/>
              </a:rPr>
              <a:t>+</a:t>
            </a:r>
            <a:endParaRPr lang="en-US" sz="1050" kern="0">
              <a:solidFill>
                <a:prstClr val="black"/>
              </a:solidFill>
              <a:ea typeface="Calibri"/>
              <a:cs typeface="Times New Roman"/>
            </a:endParaRPr>
          </a:p>
        </p:txBody>
      </p:sp>
      <p:sp>
        <p:nvSpPr>
          <p:cNvPr id="42" name="Rectangle 41"/>
          <p:cNvSpPr/>
          <p:nvPr/>
        </p:nvSpPr>
        <p:spPr>
          <a:xfrm>
            <a:off x="7841925" y="2434124"/>
            <a:ext cx="958918" cy="46228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a:solidFill>
                  <a:srgbClr val="FFFFFF"/>
                </a:solidFill>
                <a:ea typeface="Calibri"/>
                <a:cs typeface="Times New Roman"/>
              </a:rPr>
              <a:t>Consensus</a:t>
            </a:r>
            <a:endParaRPr lang="en-US" sz="1050" kern="0">
              <a:solidFill>
                <a:prstClr val="black"/>
              </a:solidFill>
              <a:ea typeface="Calibri"/>
              <a:cs typeface="Times New Roman"/>
            </a:endParaRPr>
          </a:p>
          <a:p>
            <a:pPr algn="ctr">
              <a:lnSpc>
                <a:spcPct val="115000"/>
              </a:lnSpc>
              <a:defRPr/>
            </a:pPr>
            <a:r>
              <a:rPr lang="en-US" sz="1050" kern="0">
                <a:solidFill>
                  <a:srgbClr val="FFFFFF"/>
                </a:solidFill>
                <a:ea typeface="Calibri"/>
                <a:cs typeface="Times New Roman"/>
              </a:rPr>
              <a:t>-</a:t>
            </a:r>
            <a:endParaRPr lang="en-US" sz="1050" kern="0">
              <a:solidFill>
                <a:prstClr val="black"/>
              </a:solidFill>
              <a:ea typeface="Calibri"/>
              <a:cs typeface="Times New Roman"/>
            </a:endParaRPr>
          </a:p>
        </p:txBody>
      </p:sp>
      <p:sp>
        <p:nvSpPr>
          <p:cNvPr id="43" name="Rectangle 42"/>
          <p:cNvSpPr/>
          <p:nvPr/>
        </p:nvSpPr>
        <p:spPr>
          <a:xfrm>
            <a:off x="7841925" y="3023404"/>
            <a:ext cx="958918" cy="46228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endParaRPr lang="en-US" sz="1050" kern="0" dirty="0">
              <a:solidFill>
                <a:srgbClr val="FFFFFF"/>
              </a:solidFill>
              <a:ea typeface="Calibri"/>
              <a:cs typeface="Times New Roman"/>
            </a:endParaRPr>
          </a:p>
          <a:p>
            <a:pPr algn="ctr">
              <a:lnSpc>
                <a:spcPct val="115000"/>
              </a:lnSpc>
              <a:defRPr/>
            </a:pPr>
            <a:r>
              <a:rPr lang="en-US" sz="1050" kern="0" dirty="0">
                <a:solidFill>
                  <a:srgbClr val="FFFFFF"/>
                </a:solidFill>
                <a:ea typeface="Calibri"/>
                <a:cs typeface="Times New Roman"/>
              </a:rPr>
              <a:t>No Consensus</a:t>
            </a:r>
            <a:endParaRPr lang="en-US" sz="1050" kern="0" dirty="0">
              <a:solidFill>
                <a:prstClr val="black"/>
              </a:solidFill>
              <a:ea typeface="Calibri"/>
              <a:cs typeface="Times New Roman"/>
            </a:endParaRPr>
          </a:p>
          <a:p>
            <a:pPr algn="ctr">
              <a:lnSpc>
                <a:spcPct val="115000"/>
              </a:lnSpc>
              <a:defRPr/>
            </a:pPr>
            <a:r>
              <a:rPr lang="en-US" sz="1050" kern="0" dirty="0">
                <a:solidFill>
                  <a:srgbClr val="FFFFFF"/>
                </a:solidFill>
                <a:ea typeface="Calibri"/>
                <a:cs typeface="Times New Roman"/>
              </a:rPr>
              <a:t> </a:t>
            </a:r>
            <a:endParaRPr lang="en-US" sz="1050" kern="0" dirty="0">
              <a:solidFill>
                <a:prstClr val="black"/>
              </a:solidFill>
              <a:ea typeface="Calibri"/>
              <a:cs typeface="Times New Roman"/>
            </a:endParaRPr>
          </a:p>
        </p:txBody>
      </p:sp>
      <p:cxnSp>
        <p:nvCxnSpPr>
          <p:cNvPr id="44" name="Straight Arrow Connector 43"/>
          <p:cNvCxnSpPr/>
          <p:nvPr/>
        </p:nvCxnSpPr>
        <p:spPr>
          <a:xfrm flipV="1">
            <a:off x="7414907" y="2070904"/>
            <a:ext cx="427018" cy="60198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45" name="Straight Arrow Connector 44"/>
          <p:cNvCxnSpPr/>
          <p:nvPr/>
        </p:nvCxnSpPr>
        <p:spPr>
          <a:xfrm>
            <a:off x="7414907" y="2665264"/>
            <a:ext cx="427018" cy="1524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46" name="Straight Arrow Connector 45"/>
          <p:cNvCxnSpPr/>
          <p:nvPr/>
        </p:nvCxnSpPr>
        <p:spPr>
          <a:xfrm>
            <a:off x="7414907" y="2672884"/>
            <a:ext cx="427018" cy="60960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47" name="Rectangle 46"/>
          <p:cNvSpPr/>
          <p:nvPr/>
        </p:nvSpPr>
        <p:spPr>
          <a:xfrm>
            <a:off x="9232674" y="1915823"/>
            <a:ext cx="1282927" cy="342900"/>
          </a:xfrm>
          <a:prstGeom prst="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050" kern="0">
                <a:solidFill>
                  <a:srgbClr val="FFFFFF"/>
                </a:solidFill>
                <a:ea typeface="Calibri"/>
                <a:cs typeface="Times New Roman"/>
              </a:rPr>
              <a:t>Include</a:t>
            </a:r>
            <a:endParaRPr lang="en-US" sz="1050" kern="0">
              <a:solidFill>
                <a:prstClr val="black"/>
              </a:solidFill>
              <a:ea typeface="Calibri"/>
              <a:cs typeface="Times New Roman"/>
            </a:endParaRPr>
          </a:p>
        </p:txBody>
      </p:sp>
      <p:cxnSp>
        <p:nvCxnSpPr>
          <p:cNvPr id="48" name="Straight Arrow Connector 47"/>
          <p:cNvCxnSpPr/>
          <p:nvPr/>
        </p:nvCxnSpPr>
        <p:spPr>
          <a:xfrm>
            <a:off x="8803782" y="3218208"/>
            <a:ext cx="427018" cy="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49" name="Rectangle 48"/>
          <p:cNvSpPr/>
          <p:nvPr/>
        </p:nvSpPr>
        <p:spPr>
          <a:xfrm>
            <a:off x="9232674" y="3069618"/>
            <a:ext cx="1282927" cy="342900"/>
          </a:xfrm>
          <a:prstGeom prst="rect">
            <a:avLst/>
          </a:prstGeom>
          <a:solidFill>
            <a:srgbClr val="C0504D"/>
          </a:solidFill>
          <a:ln w="25400" cap="flat" cmpd="sng" algn="ctr">
            <a:solidFill>
              <a:srgbClr val="C0504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dirty="0">
                <a:solidFill>
                  <a:srgbClr val="FFFFFF"/>
                </a:solidFill>
                <a:ea typeface="Calibri"/>
                <a:cs typeface="Times New Roman"/>
              </a:rPr>
              <a:t>Exclude</a:t>
            </a:r>
            <a:endParaRPr lang="en-US" sz="1050" kern="0" dirty="0">
              <a:solidFill>
                <a:prstClr val="black"/>
              </a:solidFill>
              <a:ea typeface="Calibri"/>
              <a:cs typeface="Times New Roman"/>
            </a:endParaRPr>
          </a:p>
        </p:txBody>
      </p:sp>
      <p:cxnSp>
        <p:nvCxnSpPr>
          <p:cNvPr id="50" name="Straight Arrow Connector 49"/>
          <p:cNvCxnSpPr/>
          <p:nvPr/>
        </p:nvCxnSpPr>
        <p:spPr>
          <a:xfrm>
            <a:off x="8803782" y="2113308"/>
            <a:ext cx="427018" cy="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51" name="Straight Arrow Connector 50"/>
          <p:cNvCxnSpPr/>
          <p:nvPr/>
        </p:nvCxnSpPr>
        <p:spPr>
          <a:xfrm>
            <a:off x="8803782" y="2669568"/>
            <a:ext cx="427018" cy="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52" name="Rectangle 51"/>
          <p:cNvSpPr/>
          <p:nvPr/>
        </p:nvSpPr>
        <p:spPr>
          <a:xfrm>
            <a:off x="9232674" y="2498118"/>
            <a:ext cx="1282927" cy="342900"/>
          </a:xfrm>
          <a:prstGeom prst="rect">
            <a:avLst/>
          </a:prstGeom>
          <a:solidFill>
            <a:srgbClr val="C0504D"/>
          </a:solidFill>
          <a:ln w="25400" cap="flat" cmpd="sng" algn="ctr">
            <a:solidFill>
              <a:srgbClr val="C0504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dirty="0">
                <a:solidFill>
                  <a:srgbClr val="FFFFFF"/>
                </a:solidFill>
                <a:ea typeface="Calibri"/>
                <a:cs typeface="Times New Roman"/>
              </a:rPr>
              <a:t>Exclude</a:t>
            </a:r>
            <a:endParaRPr lang="en-US" sz="1050" kern="0" dirty="0">
              <a:solidFill>
                <a:prstClr val="black"/>
              </a:solidFill>
              <a:ea typeface="Calibri"/>
              <a:cs typeface="Times New Roman"/>
            </a:endParaRPr>
          </a:p>
        </p:txBody>
      </p:sp>
      <p:cxnSp>
        <p:nvCxnSpPr>
          <p:cNvPr id="53" name="Straight Arrow Connector 52"/>
          <p:cNvCxnSpPr/>
          <p:nvPr/>
        </p:nvCxnSpPr>
        <p:spPr>
          <a:xfrm flipV="1">
            <a:off x="7425339" y="1539904"/>
            <a:ext cx="1803589" cy="9525"/>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54" name="Rectangle 53"/>
          <p:cNvSpPr/>
          <p:nvPr/>
        </p:nvSpPr>
        <p:spPr>
          <a:xfrm>
            <a:off x="9232674" y="1363373"/>
            <a:ext cx="1282927" cy="342900"/>
          </a:xfrm>
          <a:prstGeom prst="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050" kern="0">
                <a:solidFill>
                  <a:srgbClr val="FFFFFF"/>
                </a:solidFill>
                <a:ea typeface="Calibri"/>
                <a:cs typeface="Times New Roman"/>
              </a:rPr>
              <a:t>Include</a:t>
            </a:r>
            <a:endParaRPr lang="en-US" sz="1050" kern="0">
              <a:solidFill>
                <a:prstClr val="black"/>
              </a:solidFill>
              <a:ea typeface="Calibri"/>
              <a:cs typeface="Times New Roman"/>
            </a:endParaRPr>
          </a:p>
        </p:txBody>
      </p:sp>
      <p:sp>
        <p:nvSpPr>
          <p:cNvPr id="80" name="Rectangle 79"/>
          <p:cNvSpPr/>
          <p:nvPr/>
        </p:nvSpPr>
        <p:spPr>
          <a:xfrm>
            <a:off x="1683876" y="5003800"/>
            <a:ext cx="1148715" cy="120396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2000" dirty="0" err="1">
                <a:solidFill>
                  <a:srgbClr val="FFFFFF"/>
                </a:solidFill>
                <a:ea typeface="Calibri"/>
                <a:cs typeface="Times New Roman"/>
              </a:rPr>
              <a:t>VisQ</a:t>
            </a:r>
            <a:endParaRPr lang="en-US" sz="2000" dirty="0">
              <a:solidFill>
                <a:srgbClr val="000000"/>
              </a:solidFill>
              <a:ea typeface="Calibri"/>
              <a:cs typeface="Times New Roman"/>
            </a:endParaRPr>
          </a:p>
          <a:p>
            <a:pPr algn="ctr">
              <a:lnSpc>
                <a:spcPct val="115000"/>
              </a:lnSpc>
            </a:pPr>
            <a:r>
              <a:rPr lang="en-US" sz="2000" dirty="0">
                <a:solidFill>
                  <a:srgbClr val="FFFFFF"/>
                </a:solidFill>
                <a:ea typeface="Calibri"/>
                <a:cs typeface="Times New Roman"/>
              </a:rPr>
              <a:t>-</a:t>
            </a:r>
            <a:endParaRPr lang="en-US" sz="2000" dirty="0">
              <a:solidFill>
                <a:srgbClr val="000000"/>
              </a:solidFill>
              <a:ea typeface="Calibri"/>
              <a:cs typeface="Times New Roman"/>
            </a:endParaRPr>
          </a:p>
        </p:txBody>
      </p:sp>
      <p:sp>
        <p:nvSpPr>
          <p:cNvPr id="112" name="Title 1"/>
          <p:cNvSpPr txBox="1">
            <a:spLocks/>
          </p:cNvSpPr>
          <p:nvPr/>
        </p:nvSpPr>
        <p:spPr bwMode="gray">
          <a:xfrm>
            <a:off x="1752600" y="97966"/>
            <a:ext cx="8513762" cy="91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7" tIns="44450" rIns="90487" bIns="44450" numCol="1" anchor="b" anchorCtr="0" compatLnSpc="1">
            <a:prstTxWarp prst="textNoShape">
              <a:avLst/>
            </a:prstTxWarp>
          </a:bodyPr>
          <a:lst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cs typeface="Arial" charset="0"/>
              </a:defRPr>
            </a:lvl2pPr>
            <a:lvl3pPr algn="l" rtl="0" eaLnBrk="0" fontAlgn="base" hangingPunct="0">
              <a:spcBef>
                <a:spcPct val="0"/>
              </a:spcBef>
              <a:spcAft>
                <a:spcPct val="0"/>
              </a:spcAft>
              <a:defRPr sz="3200" b="1">
                <a:solidFill>
                  <a:schemeClr val="bg1"/>
                </a:solidFill>
                <a:latin typeface="Arial" charset="0"/>
                <a:cs typeface="Arial" charset="0"/>
              </a:defRPr>
            </a:lvl3pPr>
            <a:lvl4pPr algn="l" rtl="0" eaLnBrk="0" fontAlgn="base" hangingPunct="0">
              <a:spcBef>
                <a:spcPct val="0"/>
              </a:spcBef>
              <a:spcAft>
                <a:spcPct val="0"/>
              </a:spcAft>
              <a:defRPr sz="3200" b="1">
                <a:solidFill>
                  <a:schemeClr val="bg1"/>
                </a:solidFill>
                <a:latin typeface="Arial" charset="0"/>
                <a:cs typeface="Arial" charset="0"/>
              </a:defRPr>
            </a:lvl4pPr>
            <a:lvl5pPr algn="l" rtl="0" eaLnBrk="0" fontAlgn="base" hangingPunct="0">
              <a:spcBef>
                <a:spcPct val="0"/>
              </a:spcBef>
              <a:spcAft>
                <a:spcPct val="0"/>
              </a:spcAft>
              <a:defRPr sz="3200" b="1">
                <a:solidFill>
                  <a:schemeClr val="bg1"/>
                </a:solidFill>
                <a:latin typeface="Arial" charset="0"/>
                <a:cs typeface="Arial" charset="0"/>
              </a:defRPr>
            </a:lvl5pPr>
            <a:lvl6pPr marL="457200" algn="l" rtl="0" fontAlgn="base">
              <a:spcBef>
                <a:spcPct val="0"/>
              </a:spcBef>
              <a:spcAft>
                <a:spcPct val="0"/>
              </a:spcAft>
              <a:defRPr sz="3200" b="1">
                <a:solidFill>
                  <a:schemeClr val="bg1"/>
                </a:solidFill>
                <a:latin typeface="Arial" charset="0"/>
                <a:cs typeface="Arial" charset="0"/>
              </a:defRPr>
            </a:lvl6pPr>
            <a:lvl7pPr marL="914400" algn="l" rtl="0" fontAlgn="base">
              <a:spcBef>
                <a:spcPct val="0"/>
              </a:spcBef>
              <a:spcAft>
                <a:spcPct val="0"/>
              </a:spcAft>
              <a:defRPr sz="3200" b="1">
                <a:solidFill>
                  <a:schemeClr val="bg1"/>
                </a:solidFill>
                <a:latin typeface="Arial" charset="0"/>
                <a:cs typeface="Arial" charset="0"/>
              </a:defRPr>
            </a:lvl7pPr>
            <a:lvl8pPr marL="1371600" algn="l" rtl="0" fontAlgn="base">
              <a:spcBef>
                <a:spcPct val="0"/>
              </a:spcBef>
              <a:spcAft>
                <a:spcPct val="0"/>
              </a:spcAft>
              <a:defRPr sz="3200" b="1">
                <a:solidFill>
                  <a:schemeClr val="bg1"/>
                </a:solidFill>
                <a:latin typeface="Arial" charset="0"/>
                <a:cs typeface="Arial" charset="0"/>
              </a:defRPr>
            </a:lvl8pPr>
            <a:lvl9pPr marL="1828800" algn="l" rtl="0" fontAlgn="base">
              <a:spcBef>
                <a:spcPct val="0"/>
              </a:spcBef>
              <a:spcAft>
                <a:spcPct val="0"/>
              </a:spcAft>
              <a:defRPr sz="3200" b="1">
                <a:solidFill>
                  <a:schemeClr val="bg1"/>
                </a:solidFill>
                <a:latin typeface="Arial" charset="0"/>
                <a:cs typeface="Arial" charset="0"/>
              </a:defRPr>
            </a:lvl9pPr>
          </a:lstStyle>
          <a:p>
            <a:r>
              <a:rPr lang="en-US" sz="2800" dirty="0">
                <a:solidFill>
                  <a:schemeClr val="tx1"/>
                </a:solidFill>
              </a:rPr>
              <a:t>A4 PET Eligibility Procedure Uses Both Visual and Quantitative Assessments</a:t>
            </a:r>
          </a:p>
        </p:txBody>
      </p:sp>
      <p:sp>
        <p:nvSpPr>
          <p:cNvPr id="74" name="Rectangle 73"/>
          <p:cNvSpPr/>
          <p:nvPr/>
        </p:nvSpPr>
        <p:spPr>
          <a:xfrm>
            <a:off x="3397514" y="4695246"/>
            <a:ext cx="1282927" cy="34290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000" kern="0" dirty="0">
                <a:solidFill>
                  <a:srgbClr val="FFFFFF"/>
                </a:solidFill>
                <a:ea typeface="Calibri"/>
                <a:cs typeface="Times New Roman"/>
              </a:rPr>
              <a:t>PMOD SUVr </a:t>
            </a:r>
            <a:r>
              <a:rPr lang="en-US" sz="1000" u="sng" kern="0" dirty="0">
                <a:solidFill>
                  <a:srgbClr val="FFFFFF"/>
                </a:solidFill>
                <a:ea typeface="Calibri"/>
                <a:cs typeface="Times New Roman"/>
              </a:rPr>
              <a:t>&gt;</a:t>
            </a:r>
            <a:r>
              <a:rPr lang="en-US" sz="1000" kern="0" dirty="0">
                <a:solidFill>
                  <a:srgbClr val="FFFFFF"/>
                </a:solidFill>
                <a:ea typeface="Calibri"/>
                <a:cs typeface="Times New Roman"/>
              </a:rPr>
              <a:t>1.15</a:t>
            </a:r>
          </a:p>
        </p:txBody>
      </p:sp>
      <p:sp>
        <p:nvSpPr>
          <p:cNvPr id="85" name="Rectangle 84"/>
          <p:cNvSpPr/>
          <p:nvPr/>
        </p:nvSpPr>
        <p:spPr>
          <a:xfrm>
            <a:off x="3397514" y="5361996"/>
            <a:ext cx="1282927" cy="34290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800" kern="0" dirty="0">
                <a:solidFill>
                  <a:srgbClr val="FFFFFF"/>
                </a:solidFill>
                <a:ea typeface="Calibri"/>
                <a:cs typeface="Times New Roman"/>
              </a:rPr>
              <a:t>PMOD SUVr &gt;1.1; &lt;1.15</a:t>
            </a:r>
          </a:p>
        </p:txBody>
      </p:sp>
      <p:sp>
        <p:nvSpPr>
          <p:cNvPr id="86" name="Rectangle 85"/>
          <p:cNvSpPr/>
          <p:nvPr/>
        </p:nvSpPr>
        <p:spPr>
          <a:xfrm>
            <a:off x="3397514" y="6009696"/>
            <a:ext cx="1282927" cy="34290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000" kern="0" dirty="0">
                <a:solidFill>
                  <a:srgbClr val="FFFFFF"/>
                </a:solidFill>
                <a:ea typeface="Calibri"/>
                <a:cs typeface="Times New Roman"/>
              </a:rPr>
              <a:t>PMOD SUVr </a:t>
            </a:r>
            <a:r>
              <a:rPr lang="en-US" sz="1000" u="sng" kern="0" dirty="0">
                <a:solidFill>
                  <a:srgbClr val="FFFFFF"/>
                </a:solidFill>
                <a:ea typeface="Calibri"/>
                <a:cs typeface="Times New Roman"/>
              </a:rPr>
              <a:t>&lt;</a:t>
            </a:r>
            <a:r>
              <a:rPr lang="en-US" sz="1000" kern="0" dirty="0">
                <a:solidFill>
                  <a:srgbClr val="FFFFFF"/>
                </a:solidFill>
                <a:ea typeface="Calibri"/>
                <a:cs typeface="Times New Roman"/>
              </a:rPr>
              <a:t>1.1</a:t>
            </a:r>
            <a:endParaRPr lang="en-US" sz="1000" kern="0" dirty="0">
              <a:solidFill>
                <a:prstClr val="black"/>
              </a:solidFill>
              <a:ea typeface="Calibri"/>
              <a:cs typeface="Times New Roman"/>
            </a:endParaRPr>
          </a:p>
        </p:txBody>
      </p:sp>
      <p:cxnSp>
        <p:nvCxnSpPr>
          <p:cNvPr id="87" name="Straight Arrow Connector 86"/>
          <p:cNvCxnSpPr/>
          <p:nvPr/>
        </p:nvCxnSpPr>
        <p:spPr>
          <a:xfrm flipV="1">
            <a:off x="2863741" y="4856536"/>
            <a:ext cx="533773" cy="71374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88" name="Straight Arrow Connector 87"/>
          <p:cNvCxnSpPr/>
          <p:nvPr/>
        </p:nvCxnSpPr>
        <p:spPr>
          <a:xfrm>
            <a:off x="2863741" y="5570911"/>
            <a:ext cx="533773" cy="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89" name="Straight Arrow Connector 88"/>
          <p:cNvCxnSpPr/>
          <p:nvPr/>
        </p:nvCxnSpPr>
        <p:spPr>
          <a:xfrm>
            <a:off x="2863741" y="5570911"/>
            <a:ext cx="533773" cy="59055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90" name="Rectangle 89"/>
          <p:cNvSpPr/>
          <p:nvPr/>
        </p:nvSpPr>
        <p:spPr>
          <a:xfrm>
            <a:off x="5239296" y="4695246"/>
            <a:ext cx="1282927" cy="342900"/>
          </a:xfrm>
          <a:prstGeom prst="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050" kern="0">
                <a:solidFill>
                  <a:srgbClr val="FFFFFF"/>
                </a:solidFill>
                <a:ea typeface="Calibri"/>
                <a:cs typeface="Times New Roman"/>
              </a:rPr>
              <a:t>Include</a:t>
            </a:r>
            <a:endParaRPr lang="en-US" sz="1050" kern="0">
              <a:solidFill>
                <a:prstClr val="white"/>
              </a:solidFill>
              <a:ea typeface="Calibri"/>
              <a:cs typeface="Times New Roman"/>
            </a:endParaRPr>
          </a:p>
        </p:txBody>
      </p:sp>
      <p:sp>
        <p:nvSpPr>
          <p:cNvPr id="91" name="Rectangle 90"/>
          <p:cNvSpPr/>
          <p:nvPr/>
        </p:nvSpPr>
        <p:spPr>
          <a:xfrm>
            <a:off x="5241169" y="5296592"/>
            <a:ext cx="1282927" cy="508635"/>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050" kern="0">
                <a:solidFill>
                  <a:srgbClr val="FFFFFF"/>
                </a:solidFill>
                <a:ea typeface="Calibri"/>
                <a:cs typeface="Times New Roman"/>
              </a:rPr>
              <a:t>2</a:t>
            </a:r>
            <a:r>
              <a:rPr lang="en-US" sz="1050" kern="0" baseline="30000">
                <a:solidFill>
                  <a:srgbClr val="FFFFFF"/>
                </a:solidFill>
                <a:ea typeface="Calibri"/>
                <a:cs typeface="Times New Roman"/>
              </a:rPr>
              <a:t>nd</a:t>
            </a:r>
            <a:r>
              <a:rPr lang="en-US" sz="1050" kern="0">
                <a:solidFill>
                  <a:srgbClr val="FFFFFF"/>
                </a:solidFill>
                <a:ea typeface="Calibri"/>
                <a:cs typeface="Times New Roman"/>
              </a:rPr>
              <a:t> reader repeat VisQ</a:t>
            </a:r>
            <a:endParaRPr lang="en-US" sz="1050" kern="0">
              <a:solidFill>
                <a:prstClr val="black"/>
              </a:solidFill>
              <a:ea typeface="Calibri"/>
              <a:cs typeface="Times New Roman"/>
            </a:endParaRPr>
          </a:p>
        </p:txBody>
      </p:sp>
      <p:sp>
        <p:nvSpPr>
          <p:cNvPr id="92" name="Rectangle 91"/>
          <p:cNvSpPr/>
          <p:nvPr/>
        </p:nvSpPr>
        <p:spPr>
          <a:xfrm>
            <a:off x="5239296" y="6009696"/>
            <a:ext cx="1282927" cy="342900"/>
          </a:xfrm>
          <a:prstGeom prst="rect">
            <a:avLst/>
          </a:prstGeom>
          <a:solidFill>
            <a:srgbClr val="C0504D"/>
          </a:solidFill>
          <a:ln w="25400" cap="flat" cmpd="sng" algn="ctr">
            <a:solidFill>
              <a:srgbClr val="C0504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dirty="0">
                <a:solidFill>
                  <a:srgbClr val="FFFFFF"/>
                </a:solidFill>
                <a:ea typeface="Calibri"/>
                <a:cs typeface="Times New Roman"/>
              </a:rPr>
              <a:t>Exclude</a:t>
            </a:r>
            <a:endParaRPr lang="en-US" sz="1050" kern="0" dirty="0">
              <a:solidFill>
                <a:prstClr val="white"/>
              </a:solidFill>
              <a:ea typeface="Calibri"/>
              <a:cs typeface="Times New Roman"/>
            </a:endParaRPr>
          </a:p>
        </p:txBody>
      </p:sp>
      <p:cxnSp>
        <p:nvCxnSpPr>
          <p:cNvPr id="93" name="Straight Arrow Connector 92"/>
          <p:cNvCxnSpPr/>
          <p:nvPr/>
        </p:nvCxnSpPr>
        <p:spPr>
          <a:xfrm>
            <a:off x="4705524" y="4856536"/>
            <a:ext cx="533773" cy="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94" name="Straight Arrow Connector 93"/>
          <p:cNvCxnSpPr/>
          <p:nvPr/>
        </p:nvCxnSpPr>
        <p:spPr>
          <a:xfrm>
            <a:off x="4705524" y="5570276"/>
            <a:ext cx="533773" cy="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95" name="Straight Arrow Connector 94"/>
          <p:cNvCxnSpPr/>
          <p:nvPr/>
        </p:nvCxnSpPr>
        <p:spPr>
          <a:xfrm>
            <a:off x="4705524" y="6161461"/>
            <a:ext cx="533773" cy="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96" name="Rectangle 95"/>
          <p:cNvSpPr/>
          <p:nvPr/>
        </p:nvSpPr>
        <p:spPr>
          <a:xfrm>
            <a:off x="6872453" y="5721089"/>
            <a:ext cx="576849" cy="523875"/>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dirty="0">
                <a:solidFill>
                  <a:srgbClr val="FFFFFF"/>
                </a:solidFill>
                <a:ea typeface="Calibri"/>
                <a:cs typeface="Times New Roman"/>
              </a:rPr>
              <a:t>VisQ</a:t>
            </a:r>
            <a:endParaRPr lang="en-US" sz="1050" kern="0" dirty="0">
              <a:solidFill>
                <a:prstClr val="black"/>
              </a:solidFill>
              <a:ea typeface="Calibri"/>
              <a:cs typeface="Times New Roman"/>
            </a:endParaRPr>
          </a:p>
          <a:p>
            <a:pPr algn="ctr">
              <a:lnSpc>
                <a:spcPct val="115000"/>
              </a:lnSpc>
              <a:defRPr/>
            </a:pPr>
            <a:r>
              <a:rPr lang="en-US" sz="1050" kern="0" dirty="0">
                <a:solidFill>
                  <a:srgbClr val="FFFFFF"/>
                </a:solidFill>
                <a:ea typeface="Calibri"/>
                <a:cs typeface="Times New Roman"/>
              </a:rPr>
              <a:t>+</a:t>
            </a:r>
            <a:endParaRPr lang="en-US" sz="1050" kern="0" dirty="0">
              <a:solidFill>
                <a:prstClr val="black"/>
              </a:solidFill>
              <a:ea typeface="Calibri"/>
              <a:cs typeface="Times New Roman"/>
            </a:endParaRPr>
          </a:p>
        </p:txBody>
      </p:sp>
      <p:sp>
        <p:nvSpPr>
          <p:cNvPr id="97" name="Rectangle 96"/>
          <p:cNvSpPr/>
          <p:nvPr/>
        </p:nvSpPr>
        <p:spPr>
          <a:xfrm>
            <a:off x="6872453" y="4658098"/>
            <a:ext cx="576849" cy="51435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dirty="0">
                <a:solidFill>
                  <a:srgbClr val="FFFFFF"/>
                </a:solidFill>
                <a:ea typeface="Calibri"/>
                <a:cs typeface="Times New Roman"/>
              </a:rPr>
              <a:t>VisQ</a:t>
            </a:r>
            <a:endParaRPr lang="en-US" sz="1050" kern="0" dirty="0">
              <a:solidFill>
                <a:prstClr val="black"/>
              </a:solidFill>
              <a:ea typeface="Calibri"/>
              <a:cs typeface="Times New Roman"/>
            </a:endParaRPr>
          </a:p>
          <a:p>
            <a:pPr algn="ctr">
              <a:lnSpc>
                <a:spcPct val="115000"/>
              </a:lnSpc>
              <a:defRPr/>
            </a:pPr>
            <a:r>
              <a:rPr lang="en-US" sz="1050" kern="0" dirty="0">
                <a:solidFill>
                  <a:srgbClr val="FFFFFF"/>
                </a:solidFill>
                <a:ea typeface="Calibri"/>
                <a:cs typeface="Times New Roman"/>
              </a:rPr>
              <a:t>-</a:t>
            </a:r>
            <a:endParaRPr lang="en-US" sz="1050" kern="0" dirty="0">
              <a:solidFill>
                <a:prstClr val="black"/>
              </a:solidFill>
              <a:ea typeface="Calibri"/>
              <a:cs typeface="Times New Roman"/>
            </a:endParaRPr>
          </a:p>
        </p:txBody>
      </p:sp>
      <p:cxnSp>
        <p:nvCxnSpPr>
          <p:cNvPr id="98" name="Straight Arrow Connector 97"/>
          <p:cNvCxnSpPr/>
          <p:nvPr/>
        </p:nvCxnSpPr>
        <p:spPr>
          <a:xfrm flipV="1">
            <a:off x="6522223" y="4936228"/>
            <a:ext cx="352103" cy="61468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99" name="Straight Arrow Connector 98"/>
          <p:cNvCxnSpPr/>
          <p:nvPr/>
        </p:nvCxnSpPr>
        <p:spPr>
          <a:xfrm>
            <a:off x="6522223" y="5545828"/>
            <a:ext cx="352103" cy="41910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100" name="Rectangle 99"/>
          <p:cNvSpPr/>
          <p:nvPr/>
        </p:nvSpPr>
        <p:spPr>
          <a:xfrm>
            <a:off x="7876319" y="5166098"/>
            <a:ext cx="958918" cy="46228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a:solidFill>
                  <a:srgbClr val="FFFFFF"/>
                </a:solidFill>
                <a:ea typeface="Calibri"/>
                <a:cs typeface="Times New Roman"/>
              </a:rPr>
              <a:t>Consensus</a:t>
            </a:r>
            <a:endParaRPr lang="en-US" sz="1050" kern="0">
              <a:solidFill>
                <a:prstClr val="black"/>
              </a:solidFill>
              <a:ea typeface="Calibri"/>
              <a:cs typeface="Times New Roman"/>
            </a:endParaRPr>
          </a:p>
          <a:p>
            <a:pPr algn="ctr">
              <a:lnSpc>
                <a:spcPct val="115000"/>
              </a:lnSpc>
              <a:defRPr/>
            </a:pPr>
            <a:r>
              <a:rPr lang="en-US" sz="1050" kern="0">
                <a:solidFill>
                  <a:srgbClr val="FFFFFF"/>
                </a:solidFill>
                <a:ea typeface="Calibri"/>
                <a:cs typeface="Times New Roman"/>
              </a:rPr>
              <a:t>+</a:t>
            </a:r>
            <a:endParaRPr lang="en-US" sz="1050" kern="0">
              <a:solidFill>
                <a:prstClr val="black"/>
              </a:solidFill>
              <a:ea typeface="Calibri"/>
              <a:cs typeface="Times New Roman"/>
            </a:endParaRPr>
          </a:p>
        </p:txBody>
      </p:sp>
      <p:sp>
        <p:nvSpPr>
          <p:cNvPr id="101" name="Rectangle 100"/>
          <p:cNvSpPr/>
          <p:nvPr/>
        </p:nvSpPr>
        <p:spPr>
          <a:xfrm>
            <a:off x="7876319" y="5726168"/>
            <a:ext cx="958918" cy="46228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a:solidFill>
                  <a:srgbClr val="FFFFFF"/>
                </a:solidFill>
                <a:ea typeface="Calibri"/>
                <a:cs typeface="Times New Roman"/>
              </a:rPr>
              <a:t>Consensus</a:t>
            </a:r>
            <a:endParaRPr lang="en-US" sz="1050" kern="0">
              <a:solidFill>
                <a:prstClr val="black"/>
              </a:solidFill>
              <a:ea typeface="Calibri"/>
              <a:cs typeface="Times New Roman"/>
            </a:endParaRPr>
          </a:p>
          <a:p>
            <a:pPr algn="ctr">
              <a:lnSpc>
                <a:spcPct val="115000"/>
              </a:lnSpc>
              <a:defRPr/>
            </a:pPr>
            <a:r>
              <a:rPr lang="en-US" sz="1050" kern="0">
                <a:solidFill>
                  <a:srgbClr val="FFFFFF"/>
                </a:solidFill>
                <a:ea typeface="Calibri"/>
                <a:cs typeface="Times New Roman"/>
              </a:rPr>
              <a:t>-</a:t>
            </a:r>
            <a:endParaRPr lang="en-US" sz="1050" kern="0">
              <a:solidFill>
                <a:prstClr val="black"/>
              </a:solidFill>
              <a:ea typeface="Calibri"/>
              <a:cs typeface="Times New Roman"/>
            </a:endParaRPr>
          </a:p>
        </p:txBody>
      </p:sp>
      <p:sp>
        <p:nvSpPr>
          <p:cNvPr id="102" name="Rectangle 101"/>
          <p:cNvSpPr/>
          <p:nvPr/>
        </p:nvSpPr>
        <p:spPr>
          <a:xfrm>
            <a:off x="7876319" y="6315448"/>
            <a:ext cx="958918" cy="46228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endParaRPr lang="en-US" sz="1050" kern="0" dirty="0">
              <a:solidFill>
                <a:srgbClr val="FFFFFF"/>
              </a:solidFill>
              <a:ea typeface="Calibri"/>
              <a:cs typeface="Times New Roman"/>
            </a:endParaRPr>
          </a:p>
          <a:p>
            <a:pPr algn="ctr">
              <a:lnSpc>
                <a:spcPct val="115000"/>
              </a:lnSpc>
              <a:defRPr/>
            </a:pPr>
            <a:r>
              <a:rPr lang="en-US" sz="1050" kern="0" dirty="0">
                <a:solidFill>
                  <a:srgbClr val="FFFFFF"/>
                </a:solidFill>
                <a:ea typeface="Calibri"/>
                <a:cs typeface="Times New Roman"/>
              </a:rPr>
              <a:t>No Consensus</a:t>
            </a:r>
            <a:endParaRPr lang="en-US" sz="1050" kern="0" dirty="0">
              <a:solidFill>
                <a:prstClr val="black"/>
              </a:solidFill>
              <a:ea typeface="Calibri"/>
              <a:cs typeface="Times New Roman"/>
            </a:endParaRPr>
          </a:p>
          <a:p>
            <a:pPr algn="ctr">
              <a:lnSpc>
                <a:spcPct val="115000"/>
              </a:lnSpc>
              <a:defRPr/>
            </a:pPr>
            <a:r>
              <a:rPr lang="en-US" sz="1050" kern="0" dirty="0">
                <a:solidFill>
                  <a:srgbClr val="FFFFFF"/>
                </a:solidFill>
                <a:ea typeface="Calibri"/>
                <a:cs typeface="Times New Roman"/>
              </a:rPr>
              <a:t> </a:t>
            </a:r>
            <a:endParaRPr lang="en-US" sz="1050" kern="0" dirty="0">
              <a:solidFill>
                <a:prstClr val="black"/>
              </a:solidFill>
              <a:ea typeface="Calibri"/>
              <a:cs typeface="Times New Roman"/>
            </a:endParaRPr>
          </a:p>
        </p:txBody>
      </p:sp>
      <p:cxnSp>
        <p:nvCxnSpPr>
          <p:cNvPr id="103" name="Straight Arrow Connector 102"/>
          <p:cNvCxnSpPr/>
          <p:nvPr/>
        </p:nvCxnSpPr>
        <p:spPr>
          <a:xfrm flipV="1">
            <a:off x="7449301" y="5362948"/>
            <a:ext cx="427018" cy="60198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105" name="Straight Arrow Connector 104"/>
          <p:cNvCxnSpPr/>
          <p:nvPr/>
        </p:nvCxnSpPr>
        <p:spPr>
          <a:xfrm>
            <a:off x="7449301" y="5957308"/>
            <a:ext cx="427018" cy="1524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106" name="Straight Arrow Connector 105"/>
          <p:cNvCxnSpPr/>
          <p:nvPr/>
        </p:nvCxnSpPr>
        <p:spPr>
          <a:xfrm>
            <a:off x="7449301" y="5964928"/>
            <a:ext cx="427018" cy="60960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107" name="Rectangle 106"/>
          <p:cNvSpPr/>
          <p:nvPr/>
        </p:nvSpPr>
        <p:spPr>
          <a:xfrm>
            <a:off x="9267068" y="5207867"/>
            <a:ext cx="1282927" cy="342900"/>
          </a:xfrm>
          <a:prstGeom prst="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050" kern="0">
                <a:solidFill>
                  <a:srgbClr val="FFFFFF"/>
                </a:solidFill>
                <a:ea typeface="Calibri"/>
                <a:cs typeface="Times New Roman"/>
              </a:rPr>
              <a:t>Include</a:t>
            </a:r>
            <a:endParaRPr lang="en-US" sz="1050" kern="0">
              <a:solidFill>
                <a:prstClr val="black"/>
              </a:solidFill>
              <a:ea typeface="Calibri"/>
              <a:cs typeface="Times New Roman"/>
            </a:endParaRPr>
          </a:p>
        </p:txBody>
      </p:sp>
      <p:cxnSp>
        <p:nvCxnSpPr>
          <p:cNvPr id="111" name="Straight Arrow Connector 110"/>
          <p:cNvCxnSpPr/>
          <p:nvPr/>
        </p:nvCxnSpPr>
        <p:spPr>
          <a:xfrm>
            <a:off x="8838176" y="6510252"/>
            <a:ext cx="427018" cy="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113" name="Rectangle 112"/>
          <p:cNvSpPr/>
          <p:nvPr/>
        </p:nvSpPr>
        <p:spPr>
          <a:xfrm>
            <a:off x="9267068" y="6361662"/>
            <a:ext cx="1282927" cy="342900"/>
          </a:xfrm>
          <a:prstGeom prst="rect">
            <a:avLst/>
          </a:prstGeom>
          <a:solidFill>
            <a:srgbClr val="C0504D"/>
          </a:solidFill>
          <a:ln w="25400" cap="flat" cmpd="sng" algn="ctr">
            <a:solidFill>
              <a:srgbClr val="C0504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dirty="0">
                <a:solidFill>
                  <a:srgbClr val="FFFFFF"/>
                </a:solidFill>
                <a:ea typeface="Calibri"/>
                <a:cs typeface="Times New Roman"/>
              </a:rPr>
              <a:t>Exclude</a:t>
            </a:r>
            <a:endParaRPr lang="en-US" sz="1050" kern="0" dirty="0">
              <a:solidFill>
                <a:prstClr val="black"/>
              </a:solidFill>
              <a:ea typeface="Calibri"/>
              <a:cs typeface="Times New Roman"/>
            </a:endParaRPr>
          </a:p>
        </p:txBody>
      </p:sp>
      <p:cxnSp>
        <p:nvCxnSpPr>
          <p:cNvPr id="114" name="Straight Arrow Connector 113"/>
          <p:cNvCxnSpPr/>
          <p:nvPr/>
        </p:nvCxnSpPr>
        <p:spPr>
          <a:xfrm>
            <a:off x="8838176" y="5405352"/>
            <a:ext cx="427018" cy="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115" name="Straight Arrow Connector 114"/>
          <p:cNvCxnSpPr/>
          <p:nvPr/>
        </p:nvCxnSpPr>
        <p:spPr>
          <a:xfrm>
            <a:off x="8838176" y="5961612"/>
            <a:ext cx="427018" cy="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116" name="Rectangle 115"/>
          <p:cNvSpPr/>
          <p:nvPr/>
        </p:nvSpPr>
        <p:spPr>
          <a:xfrm>
            <a:off x="9267068" y="5790162"/>
            <a:ext cx="1282927" cy="342900"/>
          </a:xfrm>
          <a:prstGeom prst="rect">
            <a:avLst/>
          </a:prstGeom>
          <a:solidFill>
            <a:srgbClr val="C0504D"/>
          </a:solidFill>
          <a:ln w="25400" cap="flat" cmpd="sng" algn="ctr">
            <a:solidFill>
              <a:srgbClr val="C0504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dirty="0">
                <a:solidFill>
                  <a:srgbClr val="FFFFFF"/>
                </a:solidFill>
                <a:ea typeface="Calibri"/>
                <a:cs typeface="Times New Roman"/>
              </a:rPr>
              <a:t>Exclude</a:t>
            </a:r>
            <a:endParaRPr lang="en-US" sz="1050" kern="0" dirty="0">
              <a:solidFill>
                <a:prstClr val="black"/>
              </a:solidFill>
              <a:ea typeface="Calibri"/>
              <a:cs typeface="Times New Roman"/>
            </a:endParaRPr>
          </a:p>
        </p:txBody>
      </p:sp>
      <p:cxnSp>
        <p:nvCxnSpPr>
          <p:cNvPr id="117" name="Straight Arrow Connector 116"/>
          <p:cNvCxnSpPr/>
          <p:nvPr/>
        </p:nvCxnSpPr>
        <p:spPr>
          <a:xfrm flipV="1">
            <a:off x="7459733" y="4831948"/>
            <a:ext cx="1803589" cy="9525"/>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72" name="Rectangle 71"/>
          <p:cNvSpPr/>
          <p:nvPr/>
        </p:nvSpPr>
        <p:spPr>
          <a:xfrm>
            <a:off x="9241855" y="4677643"/>
            <a:ext cx="1282927" cy="342900"/>
          </a:xfrm>
          <a:prstGeom prst="rect">
            <a:avLst/>
          </a:prstGeom>
          <a:solidFill>
            <a:srgbClr val="C0504D"/>
          </a:solidFill>
          <a:ln w="25400" cap="flat" cmpd="sng" algn="ctr">
            <a:solidFill>
              <a:srgbClr val="C0504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defRPr/>
            </a:pPr>
            <a:r>
              <a:rPr lang="en-US" sz="1050" kern="0" dirty="0">
                <a:solidFill>
                  <a:srgbClr val="FFFFFF"/>
                </a:solidFill>
                <a:ea typeface="Calibri"/>
                <a:cs typeface="Times New Roman"/>
              </a:rPr>
              <a:t>Exclude</a:t>
            </a:r>
            <a:endParaRPr lang="en-US" sz="1050" kern="0" dirty="0">
              <a:solidFill>
                <a:prstClr val="black"/>
              </a:solidFill>
              <a:ea typeface="Calibri"/>
              <a:cs typeface="Times New Roman"/>
            </a:endParaRPr>
          </a:p>
        </p:txBody>
      </p:sp>
    </p:spTree>
    <p:extLst>
      <p:ext uri="{BB962C8B-B14F-4D97-AF65-F5344CB8AC3E}">
        <p14:creationId xmlns:p14="http://schemas.microsoft.com/office/powerpoint/2010/main" val="113194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5020"/>
            <a:ext cx="10515600" cy="1325563"/>
          </a:xfrm>
        </p:spPr>
        <p:txBody>
          <a:bodyPr/>
          <a:lstStyle/>
          <a:p>
            <a:r>
              <a:rPr lang="en-US" dirty="0"/>
              <a:t>Looking Forward</a:t>
            </a:r>
          </a:p>
        </p:txBody>
      </p:sp>
      <p:sp>
        <p:nvSpPr>
          <p:cNvPr id="3" name="Content Placeholder 2"/>
          <p:cNvSpPr>
            <a:spLocks noGrp="1"/>
          </p:cNvSpPr>
          <p:nvPr>
            <p:ph idx="1"/>
          </p:nvPr>
        </p:nvSpPr>
        <p:spPr/>
        <p:txBody>
          <a:bodyPr>
            <a:normAutofit/>
          </a:bodyPr>
          <a:lstStyle/>
          <a:p>
            <a:r>
              <a:rPr lang="en-US" dirty="0"/>
              <a:t>IDEAS study continues to accumulate participants- and problems are arising with reads</a:t>
            </a:r>
          </a:p>
          <a:p>
            <a:r>
              <a:rPr lang="en-US" dirty="0"/>
              <a:t>Biogen aducanumab reads out in 2017</a:t>
            </a:r>
          </a:p>
          <a:p>
            <a:r>
              <a:rPr lang="en-US" dirty="0"/>
              <a:t>Additional at risk studies launching</a:t>
            </a:r>
          </a:p>
          <a:p>
            <a:r>
              <a:rPr lang="en-US" dirty="0"/>
              <a:t>More incorporation of tau imaging biomarkers in clinical trials, with endeavors to build distribution networks</a:t>
            </a:r>
          </a:p>
          <a:p>
            <a:r>
              <a:rPr lang="en-US" dirty="0"/>
              <a:t> Concomitant efforts to understand the role of tau in clinical trials and clinical practice; including tracer selection, validation, and visual and quantitative analysis                                     </a:t>
            </a:r>
          </a:p>
          <a:p>
            <a:endParaRPr lang="en-US" dirty="0"/>
          </a:p>
        </p:txBody>
      </p:sp>
      <p:cxnSp>
        <p:nvCxnSpPr>
          <p:cNvPr id="5" name="Straight Connector 4"/>
          <p:cNvCxnSpPr/>
          <p:nvPr/>
        </p:nvCxnSpPr>
        <p:spPr>
          <a:xfrm>
            <a:off x="112745" y="1314806"/>
            <a:ext cx="11423935" cy="73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794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86" y="952954"/>
            <a:ext cx="647700" cy="4664074"/>
          </a:xfrm>
        </p:spPr>
        <p:txBody>
          <a:bodyPr>
            <a:normAutofit fontScale="90000"/>
          </a:bodyPr>
          <a:lstStyle/>
          <a:p>
            <a:r>
              <a:rPr lang="en-US"/>
              <a:t>Thank</a:t>
            </a:r>
            <a:br>
              <a:rPr lang="en-US"/>
            </a:br>
            <a:r>
              <a:rPr lang="en-US"/>
              <a:t> </a:t>
            </a:r>
            <a:r>
              <a:rPr lang="en-US" dirty="0"/>
              <a:t>you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643" y="0"/>
            <a:ext cx="9144000" cy="6858000"/>
          </a:xfrm>
          <a:prstGeom prst="rect">
            <a:avLst/>
          </a:prstGeom>
        </p:spPr>
      </p:pic>
    </p:spTree>
    <p:extLst>
      <p:ext uri="{BB962C8B-B14F-4D97-AF65-F5344CB8AC3E}">
        <p14:creationId xmlns:p14="http://schemas.microsoft.com/office/powerpoint/2010/main" val="876983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ig 3 AD AA and plaques amyloid IHC"/>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30722" name="Slide Number Placeholder 2"/>
          <p:cNvSpPr txBox="1">
            <a:spLocks noGrp="1"/>
          </p:cNvSpPr>
          <p:nvPr/>
        </p:nvSpPr>
        <p:spPr bwMode="auto">
          <a:xfrm>
            <a:off x="4648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fld id="{FA07F0E6-DAB8-F44C-93BE-DAC63A48A63C}" type="slidenum">
              <a:rPr lang="en-US">
                <a:latin typeface="Times" charset="0"/>
              </a:rPr>
              <a:pPr algn="ctr"/>
              <a:t>6</a:t>
            </a:fld>
            <a:endParaRPr lang="en-US">
              <a:latin typeface="Times" charset="0"/>
            </a:endParaRPr>
          </a:p>
        </p:txBody>
      </p:sp>
    </p:spTree>
    <p:extLst>
      <p:ext uri="{BB962C8B-B14F-4D97-AF65-F5344CB8AC3E}">
        <p14:creationId xmlns:p14="http://schemas.microsoft.com/office/powerpoint/2010/main" val="20555816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 name="Rechteck 40"/>
          <p:cNvSpPr/>
          <p:nvPr/>
        </p:nvSpPr>
        <p:spPr>
          <a:xfrm>
            <a:off x="1065962" y="1387592"/>
            <a:ext cx="5998565" cy="52831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 name="Title 1"/>
          <p:cNvSpPr>
            <a:spLocks noGrp="1"/>
          </p:cNvSpPr>
          <p:nvPr>
            <p:ph type="title"/>
          </p:nvPr>
        </p:nvSpPr>
        <p:spPr>
          <a:xfrm>
            <a:off x="453180" y="143083"/>
            <a:ext cx="11501753" cy="994172"/>
          </a:xfrm>
        </p:spPr>
        <p:txBody>
          <a:bodyPr>
            <a:normAutofit fontScale="90000"/>
          </a:bodyPr>
          <a:lstStyle/>
          <a:p>
            <a:r>
              <a:rPr lang="en-US" dirty="0" smtClean="0">
                <a:solidFill>
                  <a:srgbClr val="FFFF00"/>
                </a:solidFill>
              </a:rPr>
              <a:t>PI2620 tau distribution </a:t>
            </a:r>
            <a:r>
              <a:rPr lang="en-US" dirty="0">
                <a:solidFill>
                  <a:srgbClr val="FFFF00"/>
                </a:solidFill>
              </a:rPr>
              <a:t>pattern observed in </a:t>
            </a:r>
            <a:r>
              <a:rPr lang="en-US" dirty="0" smtClean="0">
                <a:solidFill>
                  <a:srgbClr val="FFFF00"/>
                </a:solidFill>
              </a:rPr>
              <a:t>AD subjects</a:t>
            </a:r>
            <a:endParaRPr lang="en-US" dirty="0">
              <a:solidFill>
                <a:srgbClr val="FFFF00"/>
              </a:solidFill>
            </a:endParaRPr>
          </a:p>
        </p:txBody>
      </p:sp>
      <p:cxnSp>
        <p:nvCxnSpPr>
          <p:cNvPr id="39" name="Straight Connector 6"/>
          <p:cNvCxnSpPr/>
          <p:nvPr/>
        </p:nvCxnSpPr>
        <p:spPr>
          <a:xfrm>
            <a:off x="654099" y="1137255"/>
            <a:ext cx="68146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Grafik 39"/>
          <p:cNvPicPr>
            <a:picLocks noChangeAspect="1"/>
          </p:cNvPicPr>
          <p:nvPr/>
        </p:nvPicPr>
        <p:blipFill rotWithShape="1">
          <a:blip r:embed="rId2"/>
          <a:srcRect l="1145" t="5244" b="1201"/>
          <a:stretch/>
        </p:blipFill>
        <p:spPr>
          <a:xfrm>
            <a:off x="1571988" y="1580477"/>
            <a:ext cx="5044369" cy="5070476"/>
          </a:xfrm>
          <a:prstGeom prst="rect">
            <a:avLst/>
          </a:prstGeom>
        </p:spPr>
      </p:pic>
      <p:sp>
        <p:nvSpPr>
          <p:cNvPr id="6" name="Rechteck 5"/>
          <p:cNvSpPr/>
          <p:nvPr/>
        </p:nvSpPr>
        <p:spPr>
          <a:xfrm>
            <a:off x="7430410" y="1387592"/>
            <a:ext cx="1862181" cy="52831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pic>
        <p:nvPicPr>
          <p:cNvPr id="4" name="Grafik 3"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020" y="1471576"/>
            <a:ext cx="995868" cy="1318730"/>
          </a:xfrm>
          <a:prstGeom prst="rect">
            <a:avLst/>
          </a:prstGeom>
        </p:spPr>
      </p:pic>
      <p:pic>
        <p:nvPicPr>
          <p:cNvPr id="5" name="Grafik 4" descr="Bildschirmausschnit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69" y="2893229"/>
            <a:ext cx="1156046" cy="1222486"/>
          </a:xfrm>
          <a:prstGeom prst="rect">
            <a:avLst/>
          </a:prstGeom>
        </p:spPr>
      </p:pic>
      <p:sp>
        <p:nvSpPr>
          <p:cNvPr id="3" name="Textfeld 2"/>
          <p:cNvSpPr txBox="1"/>
          <p:nvPr/>
        </p:nvSpPr>
        <p:spPr>
          <a:xfrm>
            <a:off x="7123228" y="1316153"/>
            <a:ext cx="1087414" cy="307777"/>
          </a:xfrm>
          <a:prstGeom prst="rect">
            <a:avLst/>
          </a:prstGeom>
          <a:noFill/>
        </p:spPr>
        <p:txBody>
          <a:bodyPr wrap="none" rtlCol="0">
            <a:spAutoFit/>
          </a:bodyPr>
          <a:lstStyle/>
          <a:p>
            <a:r>
              <a:rPr lang="de-DE" sz="1400" b="1" dirty="0">
                <a:solidFill>
                  <a:schemeClr val="bg1"/>
                </a:solidFill>
              </a:rPr>
              <a:t>Florbetaben</a:t>
            </a:r>
          </a:p>
        </p:txBody>
      </p:sp>
      <p:pic>
        <p:nvPicPr>
          <p:cNvPr id="7" name="Grafik 6" descr="Bildschirmausschnit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9120" y="5505036"/>
            <a:ext cx="1030545" cy="1165698"/>
          </a:xfrm>
          <a:prstGeom prst="rect">
            <a:avLst/>
          </a:prstGeom>
        </p:spPr>
      </p:pic>
      <p:pic>
        <p:nvPicPr>
          <p:cNvPr id="8" name="Grafik 7" descr="Bildschirmausschnit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3264" y="4218638"/>
            <a:ext cx="1049625" cy="1141586"/>
          </a:xfrm>
          <a:prstGeom prst="rect">
            <a:avLst/>
          </a:prstGeom>
        </p:spPr>
      </p:pic>
      <p:sp>
        <p:nvSpPr>
          <p:cNvPr id="12" name="Textfeld 11"/>
          <p:cNvSpPr txBox="1"/>
          <p:nvPr/>
        </p:nvSpPr>
        <p:spPr>
          <a:xfrm>
            <a:off x="8444151" y="5505037"/>
            <a:ext cx="907043" cy="276999"/>
          </a:xfrm>
          <a:prstGeom prst="rect">
            <a:avLst/>
          </a:prstGeom>
          <a:noFill/>
        </p:spPr>
        <p:txBody>
          <a:bodyPr wrap="none" rtlCol="0">
            <a:spAutoFit/>
          </a:bodyPr>
          <a:lstStyle/>
          <a:p>
            <a:r>
              <a:rPr lang="de-DE" sz="1200" dirty="0" err="1">
                <a:solidFill>
                  <a:schemeClr val="bg1"/>
                </a:solidFill>
              </a:rPr>
              <a:t>cSUVr</a:t>
            </a:r>
            <a:r>
              <a:rPr lang="de-DE" sz="1200" dirty="0">
                <a:solidFill>
                  <a:schemeClr val="bg1"/>
                </a:solidFill>
              </a:rPr>
              <a:t>=1.62</a:t>
            </a:r>
          </a:p>
        </p:txBody>
      </p:sp>
      <p:sp>
        <p:nvSpPr>
          <p:cNvPr id="13" name="Textfeld 12"/>
          <p:cNvSpPr txBox="1"/>
          <p:nvPr/>
        </p:nvSpPr>
        <p:spPr>
          <a:xfrm>
            <a:off x="8444151" y="4211638"/>
            <a:ext cx="907043" cy="276999"/>
          </a:xfrm>
          <a:prstGeom prst="rect">
            <a:avLst/>
          </a:prstGeom>
          <a:noFill/>
        </p:spPr>
        <p:txBody>
          <a:bodyPr wrap="none" rtlCol="0">
            <a:spAutoFit/>
          </a:bodyPr>
          <a:lstStyle/>
          <a:p>
            <a:r>
              <a:rPr lang="de-DE" sz="1200" dirty="0" err="1">
                <a:solidFill>
                  <a:schemeClr val="bg1"/>
                </a:solidFill>
              </a:rPr>
              <a:t>cSUVr</a:t>
            </a:r>
            <a:r>
              <a:rPr lang="de-DE" sz="1200" dirty="0">
                <a:solidFill>
                  <a:schemeClr val="bg1"/>
                </a:solidFill>
              </a:rPr>
              <a:t>=1.53</a:t>
            </a:r>
          </a:p>
        </p:txBody>
      </p:sp>
      <p:sp>
        <p:nvSpPr>
          <p:cNvPr id="14" name="Textfeld 13"/>
          <p:cNvSpPr txBox="1"/>
          <p:nvPr/>
        </p:nvSpPr>
        <p:spPr>
          <a:xfrm>
            <a:off x="8444151" y="2857088"/>
            <a:ext cx="907043" cy="276999"/>
          </a:xfrm>
          <a:prstGeom prst="rect">
            <a:avLst/>
          </a:prstGeom>
          <a:noFill/>
        </p:spPr>
        <p:txBody>
          <a:bodyPr wrap="none" rtlCol="0">
            <a:spAutoFit/>
          </a:bodyPr>
          <a:lstStyle/>
          <a:p>
            <a:r>
              <a:rPr lang="de-DE" sz="1200" dirty="0" err="1">
                <a:solidFill>
                  <a:schemeClr val="bg1"/>
                </a:solidFill>
              </a:rPr>
              <a:t>cSUVr</a:t>
            </a:r>
            <a:r>
              <a:rPr lang="de-DE" sz="1200" dirty="0">
                <a:solidFill>
                  <a:schemeClr val="bg1"/>
                </a:solidFill>
              </a:rPr>
              <a:t>=1.62</a:t>
            </a:r>
          </a:p>
        </p:txBody>
      </p:sp>
      <p:sp>
        <p:nvSpPr>
          <p:cNvPr id="15" name="Textfeld 14"/>
          <p:cNvSpPr txBox="1"/>
          <p:nvPr/>
        </p:nvSpPr>
        <p:spPr>
          <a:xfrm>
            <a:off x="8444151" y="1521295"/>
            <a:ext cx="907043" cy="276999"/>
          </a:xfrm>
          <a:prstGeom prst="rect">
            <a:avLst/>
          </a:prstGeom>
          <a:noFill/>
        </p:spPr>
        <p:txBody>
          <a:bodyPr wrap="none" rtlCol="0">
            <a:spAutoFit/>
          </a:bodyPr>
          <a:lstStyle/>
          <a:p>
            <a:r>
              <a:rPr lang="de-DE" sz="1200" dirty="0" err="1">
                <a:solidFill>
                  <a:schemeClr val="bg1"/>
                </a:solidFill>
              </a:rPr>
              <a:t>cSUVr</a:t>
            </a:r>
            <a:r>
              <a:rPr lang="de-DE" sz="1200" dirty="0">
                <a:solidFill>
                  <a:schemeClr val="bg1"/>
                </a:solidFill>
              </a:rPr>
              <a:t>=1.40</a:t>
            </a:r>
          </a:p>
        </p:txBody>
      </p:sp>
    </p:spTree>
    <p:extLst>
      <p:ext uri="{BB962C8B-B14F-4D97-AF65-F5344CB8AC3E}">
        <p14:creationId xmlns:p14="http://schemas.microsoft.com/office/powerpoint/2010/main" val="1102536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5"/>
          <p:cNvSpPr>
            <a:spLocks noGrp="1" noChangeArrowheads="1"/>
          </p:cNvSpPr>
          <p:nvPr>
            <p:ph type="title"/>
          </p:nvPr>
        </p:nvSpPr>
        <p:spPr>
          <a:xfrm>
            <a:off x="2895600" y="84290"/>
            <a:ext cx="6743700" cy="1143000"/>
          </a:xfrm>
        </p:spPr>
        <p:txBody>
          <a:bodyPr/>
          <a:lstStyle/>
          <a:p>
            <a:pPr algn="l" eaLnBrk="1" hangingPunct="1"/>
            <a:r>
              <a:rPr lang="it-IT" sz="3200" dirty="0">
                <a:solidFill>
                  <a:srgbClr val="000000"/>
                </a:solidFill>
                <a:latin typeface="Arial" charset="0"/>
                <a:ea typeface="ＭＳ Ｐゴシック" charset="0"/>
                <a:cs typeface="ＭＳ Ｐゴシック" charset="0"/>
              </a:rPr>
              <a:t>ALZHEIMER’S PATHOGENESIS</a:t>
            </a:r>
            <a:br>
              <a:rPr lang="it-IT" sz="3200" dirty="0">
                <a:solidFill>
                  <a:srgbClr val="000000"/>
                </a:solidFill>
                <a:latin typeface="Arial" charset="0"/>
                <a:ea typeface="ＭＳ Ｐゴシック" charset="0"/>
                <a:cs typeface="ＭＳ Ｐゴシック" charset="0"/>
              </a:rPr>
            </a:br>
            <a:r>
              <a:rPr lang="it-IT" sz="3200" dirty="0" err="1">
                <a:solidFill>
                  <a:srgbClr val="000000"/>
                </a:solidFill>
                <a:latin typeface="Arial" charset="0"/>
                <a:ea typeface="ＭＳ Ｐゴシック" charset="0"/>
                <a:cs typeface="ＭＳ Ｐゴシック" charset="0"/>
              </a:rPr>
              <a:t>Neuronal</a:t>
            </a:r>
            <a:r>
              <a:rPr lang="it-IT" sz="3200" dirty="0">
                <a:solidFill>
                  <a:srgbClr val="000000"/>
                </a:solidFill>
                <a:latin typeface="Arial" charset="0"/>
                <a:ea typeface="ＭＳ Ｐゴシック" charset="0"/>
                <a:cs typeface="ＭＳ Ｐゴシック" charset="0"/>
              </a:rPr>
              <a:t> </a:t>
            </a:r>
            <a:r>
              <a:rPr lang="it-IT" sz="3200" dirty="0" err="1">
                <a:solidFill>
                  <a:srgbClr val="000000"/>
                </a:solidFill>
                <a:latin typeface="Arial" charset="0"/>
                <a:ea typeface="ＭＳ Ｐゴシック" charset="0"/>
                <a:cs typeface="ＭＳ Ｐゴシック" charset="0"/>
              </a:rPr>
              <a:t>toxicity</a:t>
            </a:r>
            <a:r>
              <a:rPr lang="it-IT" sz="3200" dirty="0">
                <a:solidFill>
                  <a:srgbClr val="000000"/>
                </a:solidFill>
                <a:latin typeface="Arial" charset="0"/>
                <a:ea typeface="ＭＳ Ｐゴシック" charset="0"/>
                <a:cs typeface="ＭＳ Ｐゴシック" charset="0"/>
              </a:rPr>
              <a:t> due to a-beta</a:t>
            </a:r>
          </a:p>
        </p:txBody>
      </p:sp>
      <p:pic>
        <p:nvPicPr>
          <p:cNvPr id="40962" name="Picture 6"/>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2895601" y="1447800"/>
            <a:ext cx="6742113" cy="5308600"/>
          </a:xfrm>
          <a:noFill/>
          <a:extLst>
            <a:ext uri="{909E8E84-426E-40dd-AFC4-6F175D3DCCD1}">
              <a14:hiddenFill xmlns:a14="http://schemas.microsoft.com/office/drawing/2010/main" xmlns="">
                <a:solidFill>
                  <a:srgbClr val="FFFFFF"/>
                </a:solidFill>
              </a14:hiddenFill>
            </a:ext>
          </a:extLst>
        </p:spPr>
      </p:pic>
      <p:sp>
        <p:nvSpPr>
          <p:cNvPr id="40963" name="Rectangle 8"/>
          <p:cNvSpPr>
            <a:spLocks noChangeArrowheads="1"/>
          </p:cNvSpPr>
          <p:nvPr/>
        </p:nvSpPr>
        <p:spPr bwMode="auto">
          <a:xfrm>
            <a:off x="6248400" y="3200401"/>
            <a:ext cx="1263650" cy="358775"/>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964" name="Rectangle 9"/>
          <p:cNvSpPr>
            <a:spLocks noChangeArrowheads="1"/>
          </p:cNvSpPr>
          <p:nvPr/>
        </p:nvSpPr>
        <p:spPr bwMode="auto">
          <a:xfrm>
            <a:off x="5257800" y="2743201"/>
            <a:ext cx="1263650" cy="358775"/>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965" name="Rectangle 10"/>
          <p:cNvSpPr>
            <a:spLocks noChangeArrowheads="1"/>
          </p:cNvSpPr>
          <p:nvPr/>
        </p:nvSpPr>
        <p:spPr bwMode="auto">
          <a:xfrm>
            <a:off x="4832350" y="4876800"/>
            <a:ext cx="958850" cy="685800"/>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778764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816756" y="1246752"/>
            <a:ext cx="9657489" cy="4829584"/>
          </a:xfrm>
          <a:prstGeom prst="rect">
            <a:avLst/>
          </a:prstGeom>
          <a:noFill/>
          <a:ln w="9525">
            <a:noFill/>
            <a:miter lim="800000"/>
            <a:headEnd/>
            <a:tailEnd/>
          </a:ln>
        </p:spPr>
      </p:pic>
      <p:sp>
        <p:nvSpPr>
          <p:cNvPr id="5" name="TextBox 4"/>
          <p:cNvSpPr txBox="1"/>
          <p:nvPr/>
        </p:nvSpPr>
        <p:spPr>
          <a:xfrm>
            <a:off x="1359556" y="294968"/>
            <a:ext cx="6821932" cy="646331"/>
          </a:xfrm>
          <a:prstGeom prst="rect">
            <a:avLst/>
          </a:prstGeom>
          <a:noFill/>
        </p:spPr>
        <p:txBody>
          <a:bodyPr wrap="none" rtlCol="0">
            <a:spAutoFit/>
          </a:bodyPr>
          <a:lstStyle/>
          <a:p>
            <a:r>
              <a:rPr lang="en-US" sz="3600" dirty="0">
                <a:solidFill>
                  <a:schemeClr val="bg1"/>
                </a:solidFill>
              </a:rPr>
              <a:t>PET Imaging of Tangles and Plaques</a:t>
            </a:r>
          </a:p>
        </p:txBody>
      </p:sp>
      <p:sp>
        <p:nvSpPr>
          <p:cNvPr id="6" name="TextBox 5"/>
          <p:cNvSpPr txBox="1"/>
          <p:nvPr/>
        </p:nvSpPr>
        <p:spPr>
          <a:xfrm>
            <a:off x="551087" y="2138516"/>
            <a:ext cx="1206677" cy="3046988"/>
          </a:xfrm>
          <a:prstGeom prst="rect">
            <a:avLst/>
          </a:prstGeom>
          <a:noFill/>
        </p:spPr>
        <p:txBody>
          <a:bodyPr wrap="none" rtlCol="0">
            <a:spAutoFit/>
          </a:bodyPr>
          <a:lstStyle/>
          <a:p>
            <a:r>
              <a:rPr lang="en-US" sz="2400" dirty="0">
                <a:solidFill>
                  <a:schemeClr val="bg1"/>
                </a:solidFill>
              </a:rPr>
              <a:t>Tau</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2400" dirty="0">
                <a:solidFill>
                  <a:schemeClr val="bg1"/>
                </a:solidFill>
              </a:rPr>
              <a:t>Amyloid</a:t>
            </a:r>
          </a:p>
        </p:txBody>
      </p:sp>
    </p:spTree>
    <p:extLst>
      <p:ext uri="{BB962C8B-B14F-4D97-AF65-F5344CB8AC3E}">
        <p14:creationId xmlns:p14="http://schemas.microsoft.com/office/powerpoint/2010/main" val="799592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981200" y="533400"/>
            <a:ext cx="8229600" cy="1143000"/>
          </a:xfrm>
        </p:spPr>
        <p:txBody>
          <a:bodyPr/>
          <a:lstStyle/>
          <a:p>
            <a:pPr eaLnBrk="1" hangingPunct="1">
              <a:defRPr/>
            </a:pPr>
            <a:r>
              <a:rPr lang="en-US">
                <a:solidFill>
                  <a:schemeClr val="folHlink"/>
                </a:solidFill>
                <a:latin typeface="Garamond" charset="0"/>
                <a:ea typeface="ＭＳ Ｐゴシック" charset="0"/>
                <a:cs typeface="ＭＳ Ｐゴシック" charset="0"/>
              </a:rPr>
              <a:t>Diagnosing Alzheimer</a:t>
            </a:r>
            <a:r>
              <a:rPr lang="ja-JP" altLang="en-US">
                <a:solidFill>
                  <a:schemeClr val="folHlink"/>
                </a:solidFill>
                <a:latin typeface="Garamond" charset="0"/>
                <a:ea typeface="ＭＳ Ｐゴシック" charset="0"/>
                <a:cs typeface="ＭＳ Ｐゴシック" charset="0"/>
              </a:rPr>
              <a:t>’</a:t>
            </a:r>
            <a:r>
              <a:rPr lang="en-US">
                <a:solidFill>
                  <a:schemeClr val="folHlink"/>
                </a:solidFill>
                <a:latin typeface="Garamond" charset="0"/>
                <a:ea typeface="ＭＳ Ｐゴシック" charset="0"/>
                <a:cs typeface="ＭＳ Ｐゴシック" charset="0"/>
              </a:rPr>
              <a:t>s Disease</a:t>
            </a:r>
          </a:p>
        </p:txBody>
      </p:sp>
      <p:pic>
        <p:nvPicPr>
          <p:cNvPr id="49154" name="Picture 6"/>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3048000" y="2209801"/>
            <a:ext cx="6096000" cy="4073525"/>
          </a:xfrm>
          <a:noFill/>
          <a:extLst>
            <a:ext uri="{909E8E84-426E-40dd-AFC4-6F175D3DCCD1}">
              <a14:hiddenFill xmlns:a14="http://schemas.microsoft.com/office/drawing/2010/main" xmlns="">
                <a:solidFill>
                  <a:srgbClr val="FFFFFF"/>
                </a:solidFill>
              </a14:hiddenFill>
            </a:ext>
          </a:extLst>
        </p:spPr>
      </p:pic>
      <p:sp>
        <p:nvSpPr>
          <p:cNvPr id="49155" name="Rectangle 8"/>
          <p:cNvSpPr>
            <a:spLocks noChangeArrowheads="1"/>
          </p:cNvSpPr>
          <p:nvPr/>
        </p:nvSpPr>
        <p:spPr bwMode="auto">
          <a:xfrm>
            <a:off x="6429376" y="6170891"/>
            <a:ext cx="29639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r>
              <a:rPr lang="en-US" sz="1200">
                <a:solidFill>
                  <a:srgbClr val="000000"/>
                </a:solidFill>
              </a:rPr>
              <a:t>Brain, Vol. 123, No. 3, 484-498, March 2000</a:t>
            </a:r>
            <a:r>
              <a:rPr lang="en-US"/>
              <a:t> </a:t>
            </a:r>
          </a:p>
        </p:txBody>
      </p:sp>
    </p:spTree>
    <p:extLst>
      <p:ext uri="{BB962C8B-B14F-4D97-AF65-F5344CB8AC3E}">
        <p14:creationId xmlns:p14="http://schemas.microsoft.com/office/powerpoint/2010/main" val="29395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995</TotalTime>
  <Words>2693</Words>
  <Application>Microsoft Office PowerPoint</Application>
  <PresentationFormat>寬螢幕</PresentationFormat>
  <Paragraphs>583</Paragraphs>
  <Slides>60</Slides>
  <Notes>37</Notes>
  <HiddenSlides>0</HiddenSlides>
  <MMClips>0</MMClips>
  <ScaleCrop>false</ScaleCrop>
  <HeadingPairs>
    <vt:vector size="8" baseType="variant">
      <vt:variant>
        <vt:lpstr>使用字型</vt:lpstr>
      </vt:variant>
      <vt:variant>
        <vt:i4>15</vt:i4>
      </vt:variant>
      <vt:variant>
        <vt:lpstr>佈景主題</vt:lpstr>
      </vt:variant>
      <vt:variant>
        <vt:i4>1</vt:i4>
      </vt:variant>
      <vt:variant>
        <vt:lpstr>內嵌 OLE 伺服程式</vt:lpstr>
      </vt:variant>
      <vt:variant>
        <vt:i4>1</vt:i4>
      </vt:variant>
      <vt:variant>
        <vt:lpstr>投影片標題</vt:lpstr>
      </vt:variant>
      <vt:variant>
        <vt:i4>60</vt:i4>
      </vt:variant>
    </vt:vector>
  </HeadingPairs>
  <TitlesOfParts>
    <vt:vector size="77" baseType="lpstr">
      <vt:lpstr>GE Inspira Pitch</vt:lpstr>
      <vt:lpstr>Imago-Medium</vt:lpstr>
      <vt:lpstr>Lucida Grande</vt:lpstr>
      <vt:lpstr>MS PGothic</vt:lpstr>
      <vt:lpstr>MS PGothic</vt:lpstr>
      <vt:lpstr>San serif</vt:lpstr>
      <vt:lpstr>Arial</vt:lpstr>
      <vt:lpstr>Calibri</vt:lpstr>
      <vt:lpstr>Calibri Light</vt:lpstr>
      <vt:lpstr>Garamond</vt:lpstr>
      <vt:lpstr>Symbol</vt:lpstr>
      <vt:lpstr>Times</vt:lpstr>
      <vt:lpstr>Times New Roman</vt:lpstr>
      <vt:lpstr>Verdana</vt:lpstr>
      <vt:lpstr>Wingdings</vt:lpstr>
      <vt:lpstr>Office Theme</vt:lpstr>
      <vt:lpstr>Microsoft PowerPoint 97-2003 簡報</vt:lpstr>
      <vt:lpstr>PowerPoint 簡報</vt:lpstr>
      <vt:lpstr>Disclosure</vt:lpstr>
      <vt:lpstr>Goals</vt:lpstr>
      <vt:lpstr>Dr. Alois Alzheimer (1864 – 1915)</vt:lpstr>
      <vt:lpstr>Alzheimer’s Disease Symptoms</vt:lpstr>
      <vt:lpstr>PowerPoint 簡報</vt:lpstr>
      <vt:lpstr>ALZHEIMER’S PATHOGENESIS Neuronal toxicity due to a-beta</vt:lpstr>
      <vt:lpstr>PowerPoint 簡報</vt:lpstr>
      <vt:lpstr>Diagnosing Alzheimer’s Disease</vt:lpstr>
      <vt:lpstr>Cognitive Decline is Non-Specific</vt:lpstr>
      <vt:lpstr>PowerPoint 簡報</vt:lpstr>
      <vt:lpstr>PowerPoint 簡報</vt:lpstr>
      <vt:lpstr>PowerPoint 簡報</vt:lpstr>
      <vt:lpstr>PowerPoint 簡報</vt:lpstr>
      <vt:lpstr>NIA-AA Criteria for AD Dementia</vt:lpstr>
      <vt:lpstr>SUVR amyloid PET concordance with CSF biomarkers</vt:lpstr>
      <vt:lpstr>PowerPoint 簡報</vt:lpstr>
      <vt:lpstr>PowerPoint 簡報</vt:lpstr>
      <vt:lpstr>Radiotracer Comparison</vt:lpstr>
      <vt:lpstr>PowerPoint 簡報</vt:lpstr>
      <vt:lpstr>18F PET Amyloid imaging</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Common Questions about Aβ PET Imaging: Clinical Research to Clinical Practice</vt:lpstr>
      <vt:lpstr>In Clinical Practice…</vt:lpstr>
      <vt:lpstr>In Clinical Practice (cont.)…</vt:lpstr>
      <vt:lpstr>Preamble to Appropriate Use Criteria</vt:lpstr>
      <vt:lpstr>Appropriate Use of Amyloid PET </vt:lpstr>
      <vt:lpstr>Inappropriate Use of Amyloid PET   </vt:lpstr>
      <vt:lpstr>PET Biomarkers in AD Clinical Trials</vt:lpstr>
      <vt:lpstr>PowerPoint 簡報</vt:lpstr>
      <vt:lpstr>PowerPoint 簡報</vt:lpstr>
      <vt:lpstr>Factors Influencing Rates of Negative Scans in AD Multicenter Therapeutic Trials</vt:lpstr>
      <vt:lpstr>PowerPoint 簡報</vt:lpstr>
      <vt:lpstr>Visual vs quantitative reads for eligibility</vt:lpstr>
      <vt:lpstr>PowerPoint 簡報</vt:lpstr>
      <vt:lpstr>Looking Forward</vt:lpstr>
      <vt:lpstr>Thank  you</vt:lpstr>
      <vt:lpstr>PI2620 tau distribution pattern observed in AD subjects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Seibyl</dc:creator>
  <cp:lastModifiedBy>第一演講廳</cp:lastModifiedBy>
  <cp:revision>122</cp:revision>
  <dcterms:created xsi:type="dcterms:W3CDTF">2015-09-03T16:54:53Z</dcterms:created>
  <dcterms:modified xsi:type="dcterms:W3CDTF">2017-08-05T00:42:19Z</dcterms:modified>
</cp:coreProperties>
</file>